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1" r:id="rId3"/>
    <p:sldId id="262" r:id="rId4"/>
    <p:sldId id="263" r:id="rId5"/>
    <p:sldId id="282" r:id="rId6"/>
    <p:sldId id="274" r:id="rId7"/>
    <p:sldId id="275" r:id="rId8"/>
    <p:sldId id="276" r:id="rId9"/>
    <p:sldId id="277" r:id="rId10"/>
    <p:sldId id="278" r:id="rId11"/>
    <p:sldId id="279" r:id="rId12"/>
    <p:sldId id="280" r:id="rId13"/>
    <p:sldId id="281" r:id="rId14"/>
    <p:sldId id="283" r:id="rId15"/>
    <p:sldId id="284" r:id="rId16"/>
    <p:sldId id="285" r:id="rId17"/>
    <p:sldId id="286" r:id="rId18"/>
    <p:sldId id="287" r:id="rId19"/>
    <p:sldId id="288" r:id="rId20"/>
    <p:sldId id="270" r:id="rId21"/>
    <p:sldId id="265" r:id="rId22"/>
    <p:sldId id="266" r:id="rId23"/>
    <p:sldId id="268" r:id="rId24"/>
    <p:sldId id="267" r:id="rId25"/>
    <p:sldId id="289" r:id="rId26"/>
    <p:sldId id="290" r:id="rId27"/>
    <p:sldId id="269" r:id="rId2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00" autoAdjust="0"/>
  </p:normalViewPr>
  <p:slideViewPr>
    <p:cSldViewPr>
      <p:cViewPr varScale="1">
        <p:scale>
          <a:sx n="84" d="100"/>
          <a:sy n="84" d="100"/>
        </p:scale>
        <p:origin x="-17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EFB0E416-C8E5-4F1F-ACAE-676423B14D66}" type="datetimeFigureOut">
              <a:rPr lang="en-CA" smtClean="0"/>
              <a:t>2017-03-01</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71E8154E-F46F-4EF8-A1AE-D2AA64133A90}" type="slidenum">
              <a:rPr lang="en-CA" smtClean="0"/>
              <a:t>‹#›</a:t>
            </a:fld>
            <a:endParaRPr lang="en-CA"/>
          </a:p>
        </p:txBody>
      </p:sp>
    </p:spTree>
    <p:extLst>
      <p:ext uri="{BB962C8B-B14F-4D97-AF65-F5344CB8AC3E}">
        <p14:creationId xmlns:p14="http://schemas.microsoft.com/office/powerpoint/2010/main" val="70212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11</a:t>
            </a:fld>
            <a:endParaRPr lang="en-CA"/>
          </a:p>
        </p:txBody>
      </p:sp>
    </p:spTree>
    <p:extLst>
      <p:ext uri="{BB962C8B-B14F-4D97-AF65-F5344CB8AC3E}">
        <p14:creationId xmlns:p14="http://schemas.microsoft.com/office/powerpoint/2010/main" val="426343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Talking</a:t>
            </a:r>
            <a:r>
              <a:rPr lang="en-CA" baseline="0" dirty="0" smtClean="0"/>
              <a:t> to children about sexuality d</a:t>
            </a:r>
            <a:r>
              <a:rPr lang="en-CA" dirty="0" smtClean="0"/>
              <a:t>oesn’t make them more likely to have sex. </a:t>
            </a:r>
          </a:p>
          <a:p>
            <a:endParaRPr lang="en-CA" dirty="0" smtClean="0"/>
          </a:p>
          <a:p>
            <a:r>
              <a:rPr lang="en-CA" dirty="0" smtClean="0"/>
              <a:t>If they are not learning from trusted</a:t>
            </a:r>
            <a:r>
              <a:rPr lang="en-CA" baseline="0" dirty="0" smtClean="0"/>
              <a:t> adults,</a:t>
            </a:r>
            <a:r>
              <a:rPr lang="en-CA" dirty="0" smtClean="0"/>
              <a:t> they are learning from TV, movies, music, and their friends. Often,</a:t>
            </a:r>
            <a:r>
              <a:rPr lang="en-CA" baseline="0" dirty="0" smtClean="0"/>
              <a:t> the information they get from those sources is wrong. If we want them to have the right information, we need to talk to them.</a:t>
            </a:r>
            <a:endParaRPr lang="en-CA" dirty="0"/>
          </a:p>
        </p:txBody>
      </p:sp>
      <p:sp>
        <p:nvSpPr>
          <p:cNvPr id="4" name="Slide Number Placeholder 3"/>
          <p:cNvSpPr>
            <a:spLocks noGrp="1"/>
          </p:cNvSpPr>
          <p:nvPr>
            <p:ph type="sldNum" sz="quarter" idx="10"/>
          </p:nvPr>
        </p:nvSpPr>
        <p:spPr/>
        <p:txBody>
          <a:bodyPr/>
          <a:lstStyle/>
          <a:p>
            <a:fld id="{F536CF43-A7CD-462D-8664-9B2A5051C189}" type="slidenum">
              <a:rPr lang="en-US" smtClean="0"/>
              <a:t>13</a:t>
            </a:fld>
            <a:endParaRPr lang="en-US"/>
          </a:p>
        </p:txBody>
      </p:sp>
    </p:spTree>
    <p:extLst>
      <p:ext uri="{BB962C8B-B14F-4D97-AF65-F5344CB8AC3E}">
        <p14:creationId xmlns:p14="http://schemas.microsoft.com/office/powerpoint/2010/main" val="39668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15</a:t>
            </a:fld>
            <a:endParaRPr lang="en-CA"/>
          </a:p>
        </p:txBody>
      </p:sp>
    </p:spTree>
    <p:extLst>
      <p:ext uri="{BB962C8B-B14F-4D97-AF65-F5344CB8AC3E}">
        <p14:creationId xmlns:p14="http://schemas.microsoft.com/office/powerpoint/2010/main" val="234333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 specific.</a:t>
            </a:r>
          </a:p>
          <a:p>
            <a:pPr marL="171643" indent="-171643">
              <a:buFontTx/>
              <a:buChar char="-"/>
            </a:pPr>
            <a:r>
              <a:rPr lang="en-CA" dirty="0" smtClean="0"/>
              <a:t>It’s ok if mummy</a:t>
            </a:r>
            <a:r>
              <a:rPr lang="en-CA" baseline="0" dirty="0" smtClean="0"/>
              <a:t> or daddy helps you wipe after you go to the bathroom.</a:t>
            </a:r>
          </a:p>
          <a:p>
            <a:pPr marL="171643" indent="-171643">
              <a:buFontTx/>
              <a:buChar char="-"/>
            </a:pPr>
            <a:r>
              <a:rPr lang="en-CA" baseline="0" dirty="0" smtClean="0"/>
              <a:t>It’s ok if the nurse or doctor needs to check your private parts, as long as mummy or daddy are there.</a:t>
            </a:r>
          </a:p>
          <a:p>
            <a:pPr marL="171643" indent="-171643">
              <a:buFontTx/>
              <a:buChar char="-"/>
            </a:pPr>
            <a:r>
              <a:rPr lang="en-CA" baseline="0" dirty="0" smtClean="0"/>
              <a:t>It’s ok if someone is helping you get dressed.</a:t>
            </a:r>
          </a:p>
          <a:p>
            <a:pPr marL="171643" indent="-171643">
              <a:buFontTx/>
              <a:buChar char="-"/>
            </a:pPr>
            <a:r>
              <a:rPr lang="en-CA" baseline="0" dirty="0" smtClean="0"/>
              <a:t>If someone asks you to touch their private parts, that’s not ok.</a:t>
            </a:r>
          </a:p>
          <a:p>
            <a:pPr marL="171643" indent="-171643">
              <a:buFontTx/>
              <a:buChar char="-"/>
            </a:pPr>
            <a:endParaRPr lang="en-CA" dirty="0"/>
          </a:p>
        </p:txBody>
      </p:sp>
      <p:sp>
        <p:nvSpPr>
          <p:cNvPr id="4" name="Slide Number Placeholder 3"/>
          <p:cNvSpPr>
            <a:spLocks noGrp="1"/>
          </p:cNvSpPr>
          <p:nvPr>
            <p:ph type="sldNum" sz="quarter" idx="10"/>
          </p:nvPr>
        </p:nvSpPr>
        <p:spPr/>
        <p:txBody>
          <a:bodyPr/>
          <a:lstStyle/>
          <a:p>
            <a:fld id="{F536CF43-A7CD-462D-8664-9B2A5051C189}" type="slidenum">
              <a:rPr lang="en-US" smtClean="0"/>
              <a:t>16</a:t>
            </a:fld>
            <a:endParaRPr lang="en-US"/>
          </a:p>
        </p:txBody>
      </p:sp>
    </p:spTree>
    <p:extLst>
      <p:ext uri="{BB962C8B-B14F-4D97-AF65-F5344CB8AC3E}">
        <p14:creationId xmlns:p14="http://schemas.microsoft.com/office/powerpoint/2010/main" val="361032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Some family values might be – I want you to be older when</a:t>
            </a:r>
            <a:r>
              <a:rPr lang="en-CA" baseline="0" dirty="0" smtClean="0"/>
              <a:t> you have sex. I want you to be married when you have sex. I want you to finish school before you have a baby. I want you to respect your partner.</a:t>
            </a:r>
          </a:p>
          <a:p>
            <a:endParaRPr lang="en-CA" baseline="0" dirty="0" smtClean="0"/>
          </a:p>
          <a:p>
            <a:r>
              <a:rPr lang="en-CA" baseline="0" dirty="0" smtClean="0"/>
              <a:t>Around this age, they start to hear talk about sexuality with their friends. </a:t>
            </a:r>
            <a:endParaRPr lang="en-CA" dirty="0"/>
          </a:p>
        </p:txBody>
      </p:sp>
      <p:sp>
        <p:nvSpPr>
          <p:cNvPr id="4" name="Slide Number Placeholder 3"/>
          <p:cNvSpPr>
            <a:spLocks noGrp="1"/>
          </p:cNvSpPr>
          <p:nvPr>
            <p:ph type="sldNum" sz="quarter" idx="10"/>
          </p:nvPr>
        </p:nvSpPr>
        <p:spPr/>
        <p:txBody>
          <a:bodyPr/>
          <a:lstStyle/>
          <a:p>
            <a:fld id="{F536CF43-A7CD-462D-8664-9B2A5051C189}" type="slidenum">
              <a:rPr lang="en-US" smtClean="0"/>
              <a:t>17</a:t>
            </a:fld>
            <a:endParaRPr lang="en-US"/>
          </a:p>
        </p:txBody>
      </p:sp>
    </p:spTree>
    <p:extLst>
      <p:ext uri="{BB962C8B-B14F-4D97-AF65-F5344CB8AC3E}">
        <p14:creationId xmlns:p14="http://schemas.microsoft.com/office/powerpoint/2010/main" val="65978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“Safer sex” = if</a:t>
            </a:r>
            <a:r>
              <a:rPr lang="en-CA" baseline="0" dirty="0" smtClean="0"/>
              <a:t> someone decides to have sex, how can they make it as safe as possible? Use condoms. Use birth control. Get tested regularly for STIs. Talk to their partner. </a:t>
            </a:r>
            <a:endParaRPr lang="en-CA" dirty="0"/>
          </a:p>
        </p:txBody>
      </p:sp>
      <p:sp>
        <p:nvSpPr>
          <p:cNvPr id="4" name="Slide Number Placeholder 3"/>
          <p:cNvSpPr>
            <a:spLocks noGrp="1"/>
          </p:cNvSpPr>
          <p:nvPr>
            <p:ph type="sldNum" sz="quarter" idx="10"/>
          </p:nvPr>
        </p:nvSpPr>
        <p:spPr/>
        <p:txBody>
          <a:bodyPr/>
          <a:lstStyle/>
          <a:p>
            <a:fld id="{F536CF43-A7CD-462D-8664-9B2A5051C189}" type="slidenum">
              <a:rPr lang="en-US" smtClean="0"/>
              <a:t>18</a:t>
            </a:fld>
            <a:endParaRPr lang="en-US"/>
          </a:p>
        </p:txBody>
      </p:sp>
    </p:spTree>
    <p:extLst>
      <p:ext uri="{BB962C8B-B14F-4D97-AF65-F5344CB8AC3E}">
        <p14:creationId xmlns:p14="http://schemas.microsoft.com/office/powerpoint/2010/main" val="244086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21</a:t>
            </a:fld>
            <a:endParaRPr lang="en-CA"/>
          </a:p>
        </p:txBody>
      </p:sp>
    </p:spTree>
    <p:extLst>
      <p:ext uri="{BB962C8B-B14F-4D97-AF65-F5344CB8AC3E}">
        <p14:creationId xmlns:p14="http://schemas.microsoft.com/office/powerpoint/2010/main" val="357810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pPr/>
              <a:t>2017-03-01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xualhealth@gov.nu.ca"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sexualhealth@gov.nu.ca" TargetMode="External"/><Relationship Id="rId4" Type="http://schemas.openxmlformats.org/officeDocument/2006/relationships/hyperlink" Target="http://www.irespectmyself.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parents.teachingsexualhealth.ca/topics/resources.html" TargetMode="External"/><Relationship Id="rId7" Type="http://schemas.openxmlformats.org/officeDocument/2006/relationships/hyperlink" Target="http://www.ippf.org/sites/default/files/2016-10/Putting%20Sexuality%20back%20into%20Comprehensive%20Sexuality%20Education_0.pdf" TargetMode="External"/><Relationship Id="rId2" Type="http://schemas.openxmlformats.org/officeDocument/2006/relationships/hyperlink" Target="http://www.irespectmyself.ca/" TargetMode="External"/><Relationship Id="rId1" Type="http://schemas.openxmlformats.org/officeDocument/2006/relationships/slideLayout" Target="../slideLayouts/slideLayout2.xml"/><Relationship Id="rId6" Type="http://schemas.openxmlformats.org/officeDocument/2006/relationships/hyperlink" Target="http://www.redcross.ca/how-we-help/violence--bullying-and-abuse-prevention/educators/child-abuse-and-neglect-prevention/program-for-young-children--be-safe--can-help-prevent-sexual-abuse-of-children" TargetMode="External"/><Relationship Id="rId5" Type="http://schemas.openxmlformats.org/officeDocument/2006/relationships/hyperlink" Target="http://www.upworthy.com/5-everyday-ways-to-teach-your-kids-about-consent" TargetMode="External"/><Relationship Id="rId4" Type="http://schemas.openxmlformats.org/officeDocument/2006/relationships/hyperlink" Target="http://www.inuithealthmatters.aboutkidshealth.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514600"/>
            <a:ext cx="8305800" cy="2384425"/>
          </a:xfrm>
        </p:spPr>
        <p:txBody>
          <a:bodyPr>
            <a:noAutofit/>
          </a:bodyPr>
          <a:lstStyle/>
          <a:p>
            <a:r>
              <a:rPr lang="en-CA" b="1" dirty="0" smtClean="0">
                <a:latin typeface="Arial" pitchFamily="34" charset="0"/>
                <a:cs typeface="Arial" pitchFamily="34" charset="0"/>
              </a:rPr>
              <a:t>Talking to our Children about Sexuality – </a:t>
            </a:r>
            <a:r>
              <a:rPr lang="en-CA" b="1" dirty="0">
                <a:latin typeface="Arial" pitchFamily="34" charset="0"/>
                <a:cs typeface="Arial" pitchFamily="34" charset="0"/>
              </a:rPr>
              <a:t>Information for Sexual Health Educators</a:t>
            </a:r>
          </a:p>
        </p:txBody>
      </p:sp>
      <p:sp>
        <p:nvSpPr>
          <p:cNvPr id="3" name="Subtitle 2"/>
          <p:cNvSpPr>
            <a:spLocks noGrp="1"/>
          </p:cNvSpPr>
          <p:nvPr>
            <p:ph type="subTitle" idx="1"/>
          </p:nvPr>
        </p:nvSpPr>
        <p:spPr>
          <a:xfrm>
            <a:off x="228600" y="5562600"/>
            <a:ext cx="6927776" cy="1295400"/>
          </a:xfrm>
        </p:spPr>
        <p:txBody>
          <a:bodyPr>
            <a:normAutofit fontScale="70000" lnSpcReduction="20000"/>
          </a:bodyPr>
          <a:lstStyle/>
          <a:p>
            <a:pPr algn="l"/>
            <a:endParaRPr lang="en-CA" sz="2800" i="1" dirty="0" smtClean="0">
              <a:solidFill>
                <a:schemeClr val="tx1"/>
              </a:solidFill>
              <a:latin typeface="Arial" pitchFamily="34" charset="0"/>
              <a:cs typeface="Arial" pitchFamily="34" charset="0"/>
            </a:endParaRPr>
          </a:p>
          <a:p>
            <a:pPr algn="l"/>
            <a:r>
              <a:rPr lang="en-CA" sz="2800" i="1" dirty="0" smtClean="0">
                <a:solidFill>
                  <a:schemeClr val="tx1"/>
                </a:solidFill>
                <a:latin typeface="Arial" pitchFamily="34" charset="0"/>
                <a:cs typeface="Arial" pitchFamily="34" charset="0"/>
              </a:rPr>
              <a:t>January 2017</a:t>
            </a:r>
            <a:endParaRPr lang="en-CA" sz="2800" i="1" dirty="0">
              <a:solidFill>
                <a:schemeClr val="tx1"/>
              </a:solidFill>
              <a:latin typeface="Arial" pitchFamily="34" charset="0"/>
              <a:cs typeface="Arial" pitchFamily="34" charset="0"/>
            </a:endParaRPr>
          </a:p>
          <a:p>
            <a:pPr algn="l"/>
            <a:r>
              <a:rPr lang="en-CA" sz="2800" i="1" dirty="0">
                <a:solidFill>
                  <a:schemeClr val="tx1"/>
                </a:solidFill>
                <a:latin typeface="Arial" pitchFamily="34" charset="0"/>
                <a:cs typeface="Arial" pitchFamily="34" charset="0"/>
              </a:rPr>
              <a:t>Please contact </a:t>
            </a:r>
            <a:r>
              <a:rPr lang="en-CA" sz="2800" i="1" dirty="0">
                <a:solidFill>
                  <a:schemeClr val="tx1"/>
                </a:solidFill>
                <a:latin typeface="Arial" pitchFamily="34" charset="0"/>
                <a:cs typeface="Arial" pitchFamily="34" charset="0"/>
                <a:hlinkClick r:id="rId3"/>
              </a:rPr>
              <a:t>sexualhealth@gov.nu.ca</a:t>
            </a:r>
            <a:r>
              <a:rPr lang="en-CA" sz="2800" i="1" dirty="0">
                <a:solidFill>
                  <a:schemeClr val="tx1"/>
                </a:solidFill>
                <a:latin typeface="Arial" pitchFamily="34" charset="0"/>
                <a:cs typeface="Arial" pitchFamily="34" charset="0"/>
              </a:rPr>
              <a:t> </a:t>
            </a:r>
            <a:r>
              <a:rPr lang="en-CA" sz="2800" i="1" dirty="0" smtClean="0">
                <a:solidFill>
                  <a:schemeClr val="tx1"/>
                </a:solidFill>
                <a:latin typeface="Arial" pitchFamily="34" charset="0"/>
                <a:cs typeface="Arial" pitchFamily="34" charset="0"/>
              </a:rPr>
              <a:t>if you need support to teach this topic.</a:t>
            </a:r>
            <a:endParaRPr lang="en-CA" sz="2800" i="1" dirty="0">
              <a:solidFill>
                <a:schemeClr val="tx1"/>
              </a:solidFill>
              <a:latin typeface="Arial" pitchFamily="34" charset="0"/>
              <a:cs typeface="Arial" pitchFamily="34" charset="0"/>
            </a:endParaRPr>
          </a:p>
          <a:p>
            <a:pPr algn="l"/>
            <a:endParaRPr lang="en-CA" sz="2800" i="1"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Thoughts-Feelings-Behaviour Triangle</a:t>
            </a:r>
            <a:endParaRPr lang="en-CA" dirty="0"/>
          </a:p>
        </p:txBody>
      </p:sp>
      <p:sp>
        <p:nvSpPr>
          <p:cNvPr id="4" name="Isosceles Triangle 3"/>
          <p:cNvSpPr/>
          <p:nvPr/>
        </p:nvSpPr>
        <p:spPr>
          <a:xfrm>
            <a:off x="2267744" y="1849673"/>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442973" y="1886112"/>
            <a:ext cx="2818655" cy="2677656"/>
          </a:xfrm>
          <a:prstGeom prst="rect">
            <a:avLst/>
          </a:prstGeom>
          <a:noFill/>
        </p:spPr>
        <p:txBody>
          <a:bodyPr wrap="square" rtlCol="0">
            <a:spAutoFit/>
          </a:bodyPr>
          <a:lstStyle/>
          <a:p>
            <a:r>
              <a:rPr lang="en-CA" sz="2800" dirty="0" smtClean="0"/>
              <a:t>Sex is dirty and something I’m not supposed to do. The words are shameful and embarrassing. </a:t>
            </a:r>
            <a:endParaRPr lang="en-CA" sz="2800" dirty="0"/>
          </a:p>
        </p:txBody>
      </p:sp>
      <p:sp>
        <p:nvSpPr>
          <p:cNvPr id="7" name="TextBox 6"/>
          <p:cNvSpPr txBox="1"/>
          <p:nvPr/>
        </p:nvSpPr>
        <p:spPr>
          <a:xfrm>
            <a:off x="6012160" y="2305982"/>
            <a:ext cx="2907712" cy="2246769"/>
          </a:xfrm>
          <a:prstGeom prst="rect">
            <a:avLst/>
          </a:prstGeom>
          <a:noFill/>
        </p:spPr>
        <p:txBody>
          <a:bodyPr wrap="square" rtlCol="0">
            <a:spAutoFit/>
          </a:bodyPr>
          <a:lstStyle/>
          <a:p>
            <a:r>
              <a:rPr lang="en-CA" sz="2800" dirty="0" smtClean="0"/>
              <a:t>I’m ashamed of the way I feel. I feel like I can’t talk to anyone about this.  </a:t>
            </a:r>
            <a:endParaRPr lang="en-CA" sz="2800" dirty="0"/>
          </a:p>
        </p:txBody>
      </p:sp>
      <p:sp>
        <p:nvSpPr>
          <p:cNvPr id="8" name="TextBox 7"/>
          <p:cNvSpPr txBox="1"/>
          <p:nvPr/>
        </p:nvSpPr>
        <p:spPr>
          <a:xfrm>
            <a:off x="750404" y="5494527"/>
            <a:ext cx="7643192" cy="1384995"/>
          </a:xfrm>
          <a:prstGeom prst="rect">
            <a:avLst/>
          </a:prstGeom>
          <a:noFill/>
        </p:spPr>
        <p:txBody>
          <a:bodyPr wrap="square" rtlCol="0">
            <a:spAutoFit/>
          </a:bodyPr>
          <a:lstStyle/>
          <a:p>
            <a:r>
              <a:rPr lang="en-CA" sz="2800" dirty="0" smtClean="0"/>
              <a:t>I can’t ask my parents for advice. I can’t talk to my partner about using a condom. I can’t ask a nurse about getting an STI test. </a:t>
            </a:r>
            <a:endParaRPr lang="en-CA" sz="2800" dirty="0"/>
          </a:p>
        </p:txBody>
      </p:sp>
      <p:sp>
        <p:nvSpPr>
          <p:cNvPr id="9" name="Curved Down Arrow 8"/>
          <p:cNvSpPr/>
          <p:nvPr/>
        </p:nvSpPr>
        <p:spPr>
          <a:xfrm>
            <a:off x="3048000" y="1145009"/>
            <a:ext cx="3240083" cy="1064792"/>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urved Left Arrow 9"/>
          <p:cNvSpPr/>
          <p:nvPr/>
        </p:nvSpPr>
        <p:spPr>
          <a:xfrm>
            <a:off x="8261327" y="4643863"/>
            <a:ext cx="821830" cy="1278037"/>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4014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Changing the thoughts</a:t>
            </a:r>
            <a:endParaRPr lang="en-CA" dirty="0"/>
          </a:p>
        </p:txBody>
      </p:sp>
      <p:sp>
        <p:nvSpPr>
          <p:cNvPr id="3" name="Content Placeholder 2"/>
          <p:cNvSpPr>
            <a:spLocks noGrp="1"/>
          </p:cNvSpPr>
          <p:nvPr>
            <p:ph idx="1"/>
          </p:nvPr>
        </p:nvSpPr>
        <p:spPr/>
        <p:txBody>
          <a:bodyPr/>
          <a:lstStyle/>
          <a:p>
            <a:pPr marL="0" indent="0">
              <a:buNone/>
            </a:pPr>
            <a:r>
              <a:rPr lang="en-CA" dirty="0" smtClean="0"/>
              <a:t>What can parents, caregivers, and educators do?</a:t>
            </a:r>
          </a:p>
          <a:p>
            <a:r>
              <a:rPr lang="en-CA" dirty="0" smtClean="0"/>
              <a:t>Talk about the “extras” – self-esteem, body image, communication, relationships, feelings. </a:t>
            </a:r>
          </a:p>
          <a:p>
            <a:r>
              <a:rPr lang="en-CA" dirty="0" smtClean="0"/>
              <a:t>From a young age, tell children they are good and smart and deserve good things.</a:t>
            </a:r>
          </a:p>
          <a:p>
            <a:pPr marL="457200" lvl="1" indent="0">
              <a:buNone/>
            </a:pPr>
            <a:endParaRPr lang="en-CA" dirty="0"/>
          </a:p>
        </p:txBody>
      </p:sp>
    </p:spTree>
    <p:extLst>
      <p:ext uri="{BB962C8B-B14F-4D97-AF65-F5344CB8AC3E}">
        <p14:creationId xmlns:p14="http://schemas.microsoft.com/office/powerpoint/2010/main" val="9504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Thoughts-Feelings-Behaviour Triangle</a:t>
            </a:r>
            <a:endParaRPr lang="en-CA" dirty="0"/>
          </a:p>
        </p:txBody>
      </p:sp>
      <p:sp>
        <p:nvSpPr>
          <p:cNvPr id="4" name="Isosceles Triangle 3"/>
          <p:cNvSpPr/>
          <p:nvPr/>
        </p:nvSpPr>
        <p:spPr>
          <a:xfrm>
            <a:off x="2267744" y="1849673"/>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228600" y="2200623"/>
            <a:ext cx="2819400" cy="2677656"/>
          </a:xfrm>
          <a:prstGeom prst="rect">
            <a:avLst/>
          </a:prstGeom>
          <a:noFill/>
        </p:spPr>
        <p:txBody>
          <a:bodyPr wrap="square" rtlCol="0">
            <a:spAutoFit/>
          </a:bodyPr>
          <a:lstStyle/>
          <a:p>
            <a:r>
              <a:rPr lang="en-CA" sz="2800" dirty="0" smtClean="0"/>
              <a:t>I’m smart. I deserve good things. My parent/ teacher/ neighbour told me so.</a:t>
            </a:r>
            <a:endParaRPr lang="en-CA" sz="2800" dirty="0"/>
          </a:p>
        </p:txBody>
      </p:sp>
      <p:sp>
        <p:nvSpPr>
          <p:cNvPr id="7" name="TextBox 6"/>
          <p:cNvSpPr txBox="1"/>
          <p:nvPr/>
        </p:nvSpPr>
        <p:spPr>
          <a:xfrm>
            <a:off x="6012160" y="2305982"/>
            <a:ext cx="2907712" cy="2246769"/>
          </a:xfrm>
          <a:prstGeom prst="rect">
            <a:avLst/>
          </a:prstGeom>
          <a:noFill/>
        </p:spPr>
        <p:txBody>
          <a:bodyPr wrap="square" rtlCol="0">
            <a:spAutoFit/>
          </a:bodyPr>
          <a:lstStyle/>
          <a:p>
            <a:r>
              <a:rPr lang="en-CA" sz="2800" dirty="0" smtClean="0"/>
              <a:t>I’m proud of who I am. I’m confident that I can keep myself safe. I want to BE someone!</a:t>
            </a:r>
            <a:endParaRPr lang="en-CA" sz="2800" dirty="0"/>
          </a:p>
        </p:txBody>
      </p:sp>
      <p:sp>
        <p:nvSpPr>
          <p:cNvPr id="8" name="TextBox 7"/>
          <p:cNvSpPr txBox="1"/>
          <p:nvPr/>
        </p:nvSpPr>
        <p:spPr>
          <a:xfrm>
            <a:off x="750404" y="5494527"/>
            <a:ext cx="7643192" cy="954107"/>
          </a:xfrm>
          <a:prstGeom prst="rect">
            <a:avLst/>
          </a:prstGeom>
          <a:noFill/>
        </p:spPr>
        <p:txBody>
          <a:bodyPr wrap="square" rtlCol="0">
            <a:spAutoFit/>
          </a:bodyPr>
          <a:lstStyle/>
          <a:p>
            <a:r>
              <a:rPr lang="en-CA" sz="2800" dirty="0" smtClean="0"/>
              <a:t>I’m going to ask my partner to use a condom. I’m going to use birth control. </a:t>
            </a:r>
            <a:endParaRPr lang="en-CA" sz="2800" dirty="0"/>
          </a:p>
        </p:txBody>
      </p:sp>
      <p:sp>
        <p:nvSpPr>
          <p:cNvPr id="9" name="Curved Down Arrow 8"/>
          <p:cNvSpPr/>
          <p:nvPr/>
        </p:nvSpPr>
        <p:spPr>
          <a:xfrm>
            <a:off x="3048000" y="1145009"/>
            <a:ext cx="3240083" cy="1064792"/>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urved Left Arrow 9"/>
          <p:cNvSpPr/>
          <p:nvPr/>
        </p:nvSpPr>
        <p:spPr>
          <a:xfrm>
            <a:off x="8261327" y="4643863"/>
            <a:ext cx="821830" cy="1278037"/>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25709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Talking to our children about sexual health can help them</a:t>
            </a:r>
            <a:r>
              <a:rPr lang="en-CA" b="1" dirty="0" smtClean="0"/>
              <a:t>:</a:t>
            </a:r>
            <a:endParaRPr lang="en-CA" dirty="0"/>
          </a:p>
        </p:txBody>
      </p:sp>
      <p:sp>
        <p:nvSpPr>
          <p:cNvPr id="3" name="Content Placeholder 2"/>
          <p:cNvSpPr>
            <a:spLocks noGrp="1"/>
          </p:cNvSpPr>
          <p:nvPr>
            <p:ph idx="1"/>
          </p:nvPr>
        </p:nvSpPr>
        <p:spPr/>
        <p:txBody>
          <a:bodyPr>
            <a:normAutofit/>
          </a:bodyPr>
          <a:lstStyle/>
          <a:p>
            <a:pPr marL="457200" lvl="1" indent="0" algn="ctr">
              <a:buNone/>
            </a:pPr>
            <a:r>
              <a:rPr lang="en-CA" sz="3200" dirty="0" smtClean="0"/>
              <a:t>Be </a:t>
            </a:r>
            <a:r>
              <a:rPr lang="en-CA" sz="3200" dirty="0"/>
              <a:t>safe</a:t>
            </a:r>
          </a:p>
          <a:p>
            <a:pPr marL="457200" lvl="1" indent="0" algn="ctr">
              <a:buNone/>
            </a:pPr>
            <a:r>
              <a:rPr lang="en-CA" sz="3200" dirty="0" smtClean="0"/>
              <a:t>Be happy</a:t>
            </a:r>
          </a:p>
          <a:p>
            <a:pPr marL="457200" lvl="1" indent="0" algn="ctr">
              <a:buNone/>
            </a:pPr>
            <a:r>
              <a:rPr lang="en-CA" sz="3200" dirty="0" smtClean="0"/>
              <a:t>Be healthy</a:t>
            </a:r>
          </a:p>
          <a:p>
            <a:pPr marL="457200" lvl="1" indent="0" algn="ctr">
              <a:buNone/>
            </a:pPr>
            <a:r>
              <a:rPr lang="en-CA" sz="3200" dirty="0" smtClean="0"/>
              <a:t>Have good relationships</a:t>
            </a:r>
          </a:p>
          <a:p>
            <a:pPr marL="457200" lvl="1" indent="0" algn="ctr">
              <a:buNone/>
            </a:pPr>
            <a:r>
              <a:rPr lang="en-CA" sz="3200" dirty="0"/>
              <a:t>Feel good about their bodies</a:t>
            </a:r>
          </a:p>
          <a:p>
            <a:pPr marL="457200" lvl="1" indent="0" algn="ctr">
              <a:buNone/>
            </a:pPr>
            <a:r>
              <a:rPr lang="en-CA" sz="3200" dirty="0" smtClean="0"/>
              <a:t>Have children when they’re ready</a:t>
            </a:r>
          </a:p>
          <a:p>
            <a:pPr marL="457200" lvl="1" indent="0" algn="ctr">
              <a:buNone/>
            </a:pPr>
            <a:r>
              <a:rPr lang="en-CA" sz="3200" dirty="0" smtClean="0"/>
              <a:t>Wait until they are ready to have sex</a:t>
            </a:r>
          </a:p>
        </p:txBody>
      </p:sp>
    </p:spTree>
    <p:extLst>
      <p:ext uri="{BB962C8B-B14F-4D97-AF65-F5344CB8AC3E}">
        <p14:creationId xmlns:p14="http://schemas.microsoft.com/office/powerpoint/2010/main" val="3151390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CA" dirty="0"/>
          </a:p>
        </p:txBody>
      </p:sp>
      <p:sp>
        <p:nvSpPr>
          <p:cNvPr id="3" name="Content Placeholder 2"/>
          <p:cNvSpPr>
            <a:spLocks noGrp="1"/>
          </p:cNvSpPr>
          <p:nvPr>
            <p:ph idx="1"/>
          </p:nvPr>
        </p:nvSpPr>
        <p:spPr/>
        <p:txBody>
          <a:bodyPr>
            <a:normAutofit/>
          </a:bodyPr>
          <a:lstStyle/>
          <a:p>
            <a:pPr marL="0" indent="0" algn="ctr">
              <a:buNone/>
            </a:pPr>
            <a:r>
              <a:rPr lang="en-CA" sz="6000" dirty="0" smtClean="0"/>
              <a:t>Children and youth need different information at different ages</a:t>
            </a:r>
            <a:endParaRPr lang="en-CA" sz="6000" dirty="0"/>
          </a:p>
        </p:txBody>
      </p:sp>
    </p:spTree>
    <p:extLst>
      <p:ext uri="{BB962C8B-B14F-4D97-AF65-F5344CB8AC3E}">
        <p14:creationId xmlns:p14="http://schemas.microsoft.com/office/powerpoint/2010/main" val="1149058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Ages 0-2</a:t>
            </a:r>
            <a:endParaRPr lang="en-CA" dirty="0"/>
          </a:p>
        </p:txBody>
      </p:sp>
      <p:sp>
        <p:nvSpPr>
          <p:cNvPr id="3" name="Content Placeholder 2"/>
          <p:cNvSpPr>
            <a:spLocks noGrp="1"/>
          </p:cNvSpPr>
          <p:nvPr>
            <p:ph idx="1"/>
          </p:nvPr>
        </p:nvSpPr>
        <p:spPr/>
        <p:txBody>
          <a:bodyPr/>
          <a:lstStyle/>
          <a:p>
            <a:r>
              <a:rPr lang="en-CA" dirty="0" smtClean="0"/>
              <a:t>Name body parts </a:t>
            </a:r>
          </a:p>
          <a:p>
            <a:pPr lvl="1"/>
            <a:r>
              <a:rPr lang="en-CA" dirty="0" smtClean="0"/>
              <a:t>penis, vagina, bum, breasts</a:t>
            </a:r>
          </a:p>
          <a:p>
            <a:pPr marL="0" indent="0">
              <a:buNone/>
            </a:pPr>
            <a:endParaRPr lang="en-CA"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924"/>
          <a:stretch/>
        </p:blipFill>
        <p:spPr bwMode="auto">
          <a:xfrm>
            <a:off x="2987824" y="3339476"/>
            <a:ext cx="3298785" cy="34879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6320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Ages 2-7</a:t>
            </a:r>
            <a:endParaRPr lang="en-CA" dirty="0"/>
          </a:p>
        </p:txBody>
      </p:sp>
      <p:sp>
        <p:nvSpPr>
          <p:cNvPr id="3" name="Content Placeholder 2"/>
          <p:cNvSpPr>
            <a:spLocks noGrp="1"/>
          </p:cNvSpPr>
          <p:nvPr>
            <p:ph idx="1"/>
          </p:nvPr>
        </p:nvSpPr>
        <p:spPr/>
        <p:txBody>
          <a:bodyPr>
            <a:normAutofit/>
          </a:bodyPr>
          <a:lstStyle/>
          <a:p>
            <a:r>
              <a:rPr lang="en-CA" dirty="0" smtClean="0"/>
              <a:t>Public and private parts and activities.</a:t>
            </a:r>
          </a:p>
          <a:p>
            <a:r>
              <a:rPr lang="en-CA" dirty="0" smtClean="0"/>
              <a:t>Who can touch them, when. Be specific!</a:t>
            </a:r>
          </a:p>
          <a:p>
            <a:r>
              <a:rPr lang="en-CA" dirty="0" smtClean="0"/>
              <a:t>Safe and unsafe touch. Tell them to tell you, that you won’t be mad, and it’s not their fault.</a:t>
            </a:r>
          </a:p>
          <a:p>
            <a:r>
              <a:rPr lang="en-CA" dirty="0" smtClean="0"/>
              <a:t>Recognize and name feelings.</a:t>
            </a:r>
          </a:p>
          <a:p>
            <a:r>
              <a:rPr lang="en-CA" dirty="0" smtClean="0"/>
              <a:t>Answer questions simply.</a:t>
            </a:r>
          </a:p>
          <a:p>
            <a:endParaRPr lang="en-CA" dirty="0"/>
          </a:p>
        </p:txBody>
      </p:sp>
    </p:spTree>
    <p:extLst>
      <p:ext uri="{BB962C8B-B14F-4D97-AF65-F5344CB8AC3E}">
        <p14:creationId xmlns:p14="http://schemas.microsoft.com/office/powerpoint/2010/main" val="272757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Ages 7-12</a:t>
            </a:r>
            <a:endParaRPr lang="en-CA" dirty="0"/>
          </a:p>
        </p:txBody>
      </p:sp>
      <p:sp>
        <p:nvSpPr>
          <p:cNvPr id="3" name="Content Placeholder 2"/>
          <p:cNvSpPr>
            <a:spLocks noGrp="1"/>
          </p:cNvSpPr>
          <p:nvPr>
            <p:ph idx="1"/>
          </p:nvPr>
        </p:nvSpPr>
        <p:spPr>
          <a:xfrm>
            <a:off x="457200" y="1600200"/>
            <a:ext cx="5266928" cy="4525963"/>
          </a:xfrm>
        </p:spPr>
        <p:txBody>
          <a:bodyPr>
            <a:normAutofit/>
          </a:bodyPr>
          <a:lstStyle/>
          <a:p>
            <a:r>
              <a:rPr lang="en-CA" dirty="0"/>
              <a:t>How babies are made</a:t>
            </a:r>
          </a:p>
          <a:p>
            <a:r>
              <a:rPr lang="en-CA" dirty="0"/>
              <a:t>Family values and expectations</a:t>
            </a:r>
          </a:p>
          <a:p>
            <a:r>
              <a:rPr lang="en-CA" dirty="0"/>
              <a:t>Build self-esteem</a:t>
            </a:r>
          </a:p>
          <a:p>
            <a:r>
              <a:rPr lang="en-CA" dirty="0" smtClean="0"/>
              <a:t>Puberty (age 8-9)</a:t>
            </a:r>
          </a:p>
          <a:p>
            <a:r>
              <a:rPr lang="en-CA" dirty="0" smtClean="0"/>
              <a:t>Sexually transmitted infections and birth control (ages 10-12)</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43" r="63638"/>
          <a:stretch/>
        </p:blipFill>
        <p:spPr bwMode="auto">
          <a:xfrm>
            <a:off x="5638800" y="1898151"/>
            <a:ext cx="3298786" cy="311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35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Ages 13-18</a:t>
            </a:r>
            <a:endParaRPr lang="en-CA" dirty="0"/>
          </a:p>
        </p:txBody>
      </p:sp>
      <p:sp>
        <p:nvSpPr>
          <p:cNvPr id="3" name="Content Placeholder 2"/>
          <p:cNvSpPr>
            <a:spLocks noGrp="1"/>
          </p:cNvSpPr>
          <p:nvPr>
            <p:ph idx="1"/>
          </p:nvPr>
        </p:nvSpPr>
        <p:spPr/>
        <p:txBody>
          <a:bodyPr>
            <a:normAutofit lnSpcReduction="10000"/>
          </a:bodyPr>
          <a:lstStyle/>
          <a:p>
            <a:r>
              <a:rPr lang="en-CA" dirty="0" smtClean="0"/>
              <a:t>Start conversations</a:t>
            </a:r>
          </a:p>
          <a:p>
            <a:r>
              <a:rPr lang="en-CA" dirty="0" smtClean="0"/>
              <a:t>More detail - STIs and birth control</a:t>
            </a:r>
          </a:p>
          <a:p>
            <a:r>
              <a:rPr lang="en-CA" dirty="0" smtClean="0"/>
              <a:t>Healthy and unhealthy relationships</a:t>
            </a:r>
          </a:p>
          <a:p>
            <a:r>
              <a:rPr lang="en-CA" dirty="0"/>
              <a:t>Decision making – be specific!</a:t>
            </a:r>
          </a:p>
          <a:p>
            <a:r>
              <a:rPr lang="en-CA" dirty="0" smtClean="0"/>
              <a:t>Build self-esteem</a:t>
            </a:r>
          </a:p>
          <a:p>
            <a:r>
              <a:rPr lang="en-CA" dirty="0" smtClean="0"/>
              <a:t>Promote safety</a:t>
            </a:r>
          </a:p>
          <a:p>
            <a:r>
              <a:rPr lang="en-CA" dirty="0" smtClean="0"/>
              <a:t>Build skills, including                    communication</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08" r="64304"/>
          <a:stretch/>
        </p:blipFill>
        <p:spPr bwMode="auto">
          <a:xfrm>
            <a:off x="5877048" y="3876521"/>
            <a:ext cx="3264061" cy="2946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936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Reminder about age of consent for sexual activity</a:t>
            </a:r>
            <a:endParaRPr lang="en-CA"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485428"/>
            <a:ext cx="3423003" cy="537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464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760"/>
            <a:ext cx="8229600" cy="941040"/>
          </a:xfrm>
        </p:spPr>
        <p:txBody>
          <a:bodyPr>
            <a:normAutofit fontScale="90000"/>
          </a:bodyPr>
          <a:lstStyle/>
          <a:p>
            <a:r>
              <a:rPr lang="en-CA" dirty="0" smtClean="0"/>
              <a:t>Nunavut-Specific Sexual Health Resource for Parents/ Caregivers</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68760"/>
            <a:ext cx="3797276" cy="49034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68760"/>
            <a:ext cx="3781907" cy="49032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TextBox 4"/>
          <p:cNvSpPr txBox="1"/>
          <p:nvPr/>
        </p:nvSpPr>
        <p:spPr>
          <a:xfrm>
            <a:off x="-29968" y="6334780"/>
            <a:ext cx="3822843" cy="523220"/>
          </a:xfrm>
          <a:prstGeom prst="rect">
            <a:avLst/>
          </a:prstGeom>
          <a:noFill/>
        </p:spPr>
        <p:txBody>
          <a:bodyPr wrap="square" rtlCol="0">
            <a:spAutoFit/>
          </a:bodyPr>
          <a:lstStyle/>
          <a:p>
            <a:r>
              <a:rPr lang="en-CA" sz="1400" dirty="0" smtClean="0"/>
              <a:t>Available at: </a:t>
            </a:r>
            <a:r>
              <a:rPr lang="en-CA" sz="1400" dirty="0" smtClean="0">
                <a:hlinkClick r:id="rId4"/>
              </a:rPr>
              <a:t>www.irespectmyself.ca</a:t>
            </a:r>
            <a:r>
              <a:rPr lang="en-CA" sz="1400" dirty="0" smtClean="0"/>
              <a:t>, from local CHR, or by contacting </a:t>
            </a:r>
            <a:r>
              <a:rPr lang="en-CA" sz="1400" dirty="0" smtClean="0">
                <a:hlinkClick r:id="rId5"/>
              </a:rPr>
              <a:t>sexualhealth@gov.nu.ca</a:t>
            </a:r>
            <a:r>
              <a:rPr lang="en-CA" sz="1400" dirty="0" smtClean="0"/>
              <a:t> </a:t>
            </a:r>
            <a:endParaRPr lang="en-CA" sz="1400" dirty="0"/>
          </a:p>
        </p:txBody>
      </p:sp>
    </p:spTree>
    <p:extLst>
      <p:ext uri="{BB962C8B-B14F-4D97-AF65-F5344CB8AC3E}">
        <p14:creationId xmlns:p14="http://schemas.microsoft.com/office/powerpoint/2010/main" val="1056243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
            </a:r>
            <a:br>
              <a:rPr lang="en-CA" dirty="0"/>
            </a:br>
            <a:r>
              <a:rPr lang="en-CA" dirty="0" smtClean="0"/>
              <a:t>Note for educators regarding consent for STI testing/ treatment and birth control:</a:t>
            </a:r>
            <a:endParaRPr lang="en-CA" dirty="0"/>
          </a:p>
        </p:txBody>
      </p:sp>
      <p:sp>
        <p:nvSpPr>
          <p:cNvPr id="3" name="Content Placeholder 2"/>
          <p:cNvSpPr>
            <a:spLocks noGrp="1"/>
          </p:cNvSpPr>
          <p:nvPr>
            <p:ph idx="1"/>
          </p:nvPr>
        </p:nvSpPr>
        <p:spPr/>
        <p:txBody>
          <a:bodyPr>
            <a:normAutofit lnSpcReduction="10000"/>
          </a:bodyPr>
          <a:lstStyle/>
          <a:p>
            <a:endParaRPr lang="en-CA" dirty="0" smtClean="0"/>
          </a:p>
          <a:p>
            <a:r>
              <a:rPr lang="en-CA" dirty="0" smtClean="0"/>
              <a:t>Anyone, of any age, can come to the health centre for STI testing/ treatment and birth control.</a:t>
            </a:r>
          </a:p>
          <a:p>
            <a:r>
              <a:rPr lang="en-CA"/>
              <a:t>If the person is young, the nurse may ask a few extra questions to be sure that the person is not being sexually abused and to be sure that the person understands the benefits and risks of treatment.</a:t>
            </a:r>
            <a:endParaRPr lang="en-CA" dirty="0"/>
          </a:p>
        </p:txBody>
      </p:sp>
    </p:spTree>
    <p:extLst>
      <p:ext uri="{BB962C8B-B14F-4D97-AF65-F5344CB8AC3E}">
        <p14:creationId xmlns:p14="http://schemas.microsoft.com/office/powerpoint/2010/main" val="3128560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Our role as sexuality </a:t>
            </a:r>
            <a:r>
              <a:rPr lang="en-CA" dirty="0" smtClean="0"/>
              <a:t>educators</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Build our participants’</a:t>
            </a:r>
          </a:p>
          <a:p>
            <a:r>
              <a:rPr lang="en-CA" dirty="0" smtClean="0"/>
              <a:t>Knowledge </a:t>
            </a:r>
          </a:p>
          <a:p>
            <a:r>
              <a:rPr lang="en-CA" dirty="0" smtClean="0"/>
              <a:t>Skills </a:t>
            </a:r>
          </a:p>
          <a:p>
            <a:r>
              <a:rPr lang="en-CA" dirty="0" smtClean="0"/>
              <a:t>Confidence</a:t>
            </a:r>
          </a:p>
          <a:p>
            <a:pPr marL="457200" lvl="1" indent="0">
              <a:buNone/>
            </a:pPr>
            <a:endParaRPr lang="en-CA" dirty="0" smtClean="0"/>
          </a:p>
          <a:p>
            <a:pPr marL="0" indent="0" algn="ctr">
              <a:buNone/>
            </a:pPr>
            <a:r>
              <a:rPr lang="en-CA" sz="4400" dirty="0" smtClean="0"/>
              <a:t>How can we do this?</a:t>
            </a:r>
          </a:p>
          <a:p>
            <a:pPr marL="457200" lvl="1" indent="0">
              <a:buNone/>
            </a:pPr>
            <a:endParaRPr lang="en-CA" dirty="0"/>
          </a:p>
        </p:txBody>
      </p:sp>
    </p:spTree>
    <p:extLst>
      <p:ext uri="{BB962C8B-B14F-4D97-AF65-F5344CB8AC3E}">
        <p14:creationId xmlns:p14="http://schemas.microsoft.com/office/powerpoint/2010/main" val="140683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Best Ways to Teach</a:t>
            </a:r>
            <a:endParaRPr lang="en-CA" dirty="0"/>
          </a:p>
        </p:txBody>
      </p:sp>
      <p:sp>
        <p:nvSpPr>
          <p:cNvPr id="4" name="Content Placeholder 3"/>
          <p:cNvSpPr>
            <a:spLocks noGrp="1"/>
          </p:cNvSpPr>
          <p:nvPr>
            <p:ph sz="half" idx="1"/>
          </p:nvPr>
        </p:nvSpPr>
        <p:spPr/>
        <p:txBody>
          <a:bodyPr>
            <a:normAutofit fontScale="70000" lnSpcReduction="20000"/>
          </a:bodyPr>
          <a:lstStyle/>
          <a:p>
            <a:r>
              <a:rPr lang="en-CA" dirty="0" smtClean="0"/>
              <a:t>Find out what they already know</a:t>
            </a:r>
          </a:p>
          <a:p>
            <a:r>
              <a:rPr lang="en-CA" dirty="0" smtClean="0"/>
              <a:t>Make them feel good about themselves – recognize success!</a:t>
            </a:r>
          </a:p>
          <a:p>
            <a:r>
              <a:rPr lang="en-CA" dirty="0" smtClean="0"/>
              <a:t>Make it relevant to their life</a:t>
            </a:r>
          </a:p>
          <a:p>
            <a:r>
              <a:rPr lang="en-CA" dirty="0" smtClean="0"/>
              <a:t>Focus on good things – not just fear</a:t>
            </a:r>
          </a:p>
          <a:p>
            <a:r>
              <a:rPr lang="en-CA" dirty="0"/>
              <a:t>Humour – get the giggles out</a:t>
            </a:r>
          </a:p>
          <a:p>
            <a:r>
              <a:rPr lang="en-CA" dirty="0" smtClean="0"/>
              <a:t>Drama/ Role Play</a:t>
            </a:r>
          </a:p>
          <a:p>
            <a:r>
              <a:rPr lang="en-CA" dirty="0" smtClean="0"/>
              <a:t>Telling stories</a:t>
            </a:r>
          </a:p>
          <a:p>
            <a:r>
              <a:rPr lang="en-CA" dirty="0" smtClean="0"/>
              <a:t>Yell out words to get comfortable saying them</a:t>
            </a:r>
          </a:p>
          <a:p>
            <a:r>
              <a:rPr lang="en-CA" dirty="0" smtClean="0"/>
              <a:t>Arts and crafts</a:t>
            </a:r>
          </a:p>
          <a:p>
            <a:r>
              <a:rPr lang="en-CA" dirty="0" smtClean="0"/>
              <a:t>Songs</a:t>
            </a:r>
          </a:p>
          <a:p>
            <a:r>
              <a:rPr lang="en-CA" dirty="0" smtClean="0"/>
              <a:t>Radio and TV script writing</a:t>
            </a:r>
            <a:endParaRPr lang="en-CA" dirty="0"/>
          </a:p>
        </p:txBody>
      </p:sp>
      <p:sp>
        <p:nvSpPr>
          <p:cNvPr id="5" name="Content Placeholder 4"/>
          <p:cNvSpPr>
            <a:spLocks noGrp="1"/>
          </p:cNvSpPr>
          <p:nvPr>
            <p:ph sz="half" idx="2"/>
          </p:nvPr>
        </p:nvSpPr>
        <p:spPr/>
        <p:txBody>
          <a:bodyPr>
            <a:normAutofit fontScale="70000" lnSpcReduction="20000"/>
          </a:bodyPr>
          <a:lstStyle/>
          <a:p>
            <a:r>
              <a:rPr lang="en-CA" dirty="0" smtClean="0"/>
              <a:t>Videos</a:t>
            </a:r>
          </a:p>
          <a:p>
            <a:r>
              <a:rPr lang="en-CA" dirty="0" smtClean="0"/>
              <a:t>Activities and games</a:t>
            </a:r>
          </a:p>
          <a:p>
            <a:r>
              <a:rPr lang="en-CA" dirty="0" smtClean="0"/>
              <a:t>Debates</a:t>
            </a:r>
          </a:p>
          <a:p>
            <a:r>
              <a:rPr lang="en-CA" dirty="0" smtClean="0"/>
              <a:t>Expert groups – have them teach themselves!</a:t>
            </a:r>
          </a:p>
          <a:p>
            <a:r>
              <a:rPr lang="en-CA" dirty="0" smtClean="0"/>
              <a:t>Storytelling</a:t>
            </a:r>
          </a:p>
          <a:p>
            <a:r>
              <a:rPr lang="en-CA" dirty="0" smtClean="0"/>
              <a:t>Hands-on</a:t>
            </a:r>
          </a:p>
          <a:p>
            <a:r>
              <a:rPr lang="en-CA" dirty="0" smtClean="0"/>
              <a:t>Pictures</a:t>
            </a:r>
          </a:p>
          <a:p>
            <a:r>
              <a:rPr lang="en-CA" dirty="0" smtClean="0"/>
              <a:t>Guest speakers</a:t>
            </a:r>
          </a:p>
          <a:p>
            <a:r>
              <a:rPr lang="en-CA" dirty="0" smtClean="0"/>
              <a:t>Field trips</a:t>
            </a:r>
          </a:p>
          <a:p>
            <a:r>
              <a:rPr lang="en-CA" dirty="0" smtClean="0"/>
              <a:t>Question box</a:t>
            </a:r>
          </a:p>
          <a:p>
            <a:r>
              <a:rPr lang="en-CA" dirty="0"/>
              <a:t>Ask questions to check participant’s </a:t>
            </a:r>
            <a:r>
              <a:rPr lang="en-CA" dirty="0" smtClean="0"/>
              <a:t>understanding</a:t>
            </a:r>
          </a:p>
          <a:p>
            <a:endParaRPr lang="en-CA" dirty="0" smtClean="0"/>
          </a:p>
        </p:txBody>
      </p:sp>
    </p:spTree>
    <p:extLst>
      <p:ext uri="{BB962C8B-B14F-4D97-AF65-F5344CB8AC3E}">
        <p14:creationId xmlns:p14="http://schemas.microsoft.com/office/powerpoint/2010/main" val="1221941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Tips for educators teaching sexual health</a:t>
            </a:r>
            <a:endParaRPr lang="en-CA" dirty="0"/>
          </a:p>
        </p:txBody>
      </p:sp>
      <p:sp>
        <p:nvSpPr>
          <p:cNvPr id="3" name="Content Placeholder 2"/>
          <p:cNvSpPr>
            <a:spLocks noGrp="1"/>
          </p:cNvSpPr>
          <p:nvPr>
            <p:ph idx="1"/>
          </p:nvPr>
        </p:nvSpPr>
        <p:spPr>
          <a:xfrm>
            <a:off x="755576" y="1340768"/>
            <a:ext cx="7920880" cy="3168352"/>
          </a:xfrm>
        </p:spPr>
        <p:txBody>
          <a:bodyPr>
            <a:normAutofit/>
          </a:bodyPr>
          <a:lstStyle/>
          <a:p>
            <a:r>
              <a:rPr lang="en-CA" dirty="0" smtClean="0"/>
              <a:t>Be honest, open, and welcoming</a:t>
            </a:r>
          </a:p>
          <a:p>
            <a:r>
              <a:rPr lang="en-CA" dirty="0" smtClean="0"/>
              <a:t>Keep your sense of humour</a:t>
            </a:r>
          </a:p>
          <a:p>
            <a:r>
              <a:rPr lang="en-CA" dirty="0" smtClean="0"/>
              <a:t>Don’t worry if the conversation isn’t perfect</a:t>
            </a:r>
          </a:p>
          <a:p>
            <a:r>
              <a:rPr lang="en-CA" dirty="0" smtClean="0"/>
              <a:t>Use TV shows, music, movies, the news, and real life to start a conversation.</a:t>
            </a:r>
            <a:endParaRPr lang="en-CA"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490892"/>
            <a:ext cx="5616624" cy="236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91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0" indent="0" algn="ctr">
              <a:buNone/>
            </a:pPr>
            <a:r>
              <a:rPr lang="en-CA" sz="5400" dirty="0" smtClean="0"/>
              <a:t>“People won’t remember what you said or what you did. They will remember how you made them feel.”</a:t>
            </a:r>
            <a:endParaRPr lang="en-CA" sz="5400" dirty="0"/>
          </a:p>
        </p:txBody>
      </p:sp>
    </p:spTree>
    <p:extLst>
      <p:ext uri="{BB962C8B-B14F-4D97-AF65-F5344CB8AC3E}">
        <p14:creationId xmlns:p14="http://schemas.microsoft.com/office/powerpoint/2010/main" val="814035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normAutofit fontScale="90000"/>
          </a:bodyPr>
          <a:lstStyle/>
          <a:p>
            <a:r>
              <a:rPr lang="en-CA" dirty="0" smtClean="0"/>
              <a:t>Activities for helping parents and caregivers talk to children and youth about sexual health</a:t>
            </a:r>
            <a:endParaRPr lang="en-CA" dirty="0"/>
          </a:p>
        </p:txBody>
      </p:sp>
      <p:sp>
        <p:nvSpPr>
          <p:cNvPr id="6" name="Content Placeholder 5"/>
          <p:cNvSpPr>
            <a:spLocks noGrp="1"/>
          </p:cNvSpPr>
          <p:nvPr>
            <p:ph idx="1"/>
          </p:nvPr>
        </p:nvSpPr>
        <p:spPr>
          <a:xfrm>
            <a:off x="457200" y="2057400"/>
            <a:ext cx="8229600" cy="4068763"/>
          </a:xfrm>
        </p:spPr>
        <p:txBody>
          <a:bodyPr>
            <a:normAutofit/>
          </a:bodyPr>
          <a:lstStyle/>
          <a:p>
            <a:r>
              <a:rPr lang="en-CA" dirty="0" smtClean="0"/>
              <a:t>Icebreaker – Trains, Mad Libs, Kleenex activity, Two Truths and a Lie</a:t>
            </a:r>
          </a:p>
          <a:p>
            <a:r>
              <a:rPr lang="en-CA" dirty="0" smtClean="0"/>
              <a:t>Think-Pair-Share</a:t>
            </a:r>
          </a:p>
          <a:p>
            <a:r>
              <a:rPr lang="en-CA" dirty="0" smtClean="0"/>
              <a:t>Videos</a:t>
            </a:r>
          </a:p>
          <a:p>
            <a:r>
              <a:rPr lang="en-CA" dirty="0" smtClean="0"/>
              <a:t>Gallery Walk</a:t>
            </a:r>
          </a:p>
          <a:p>
            <a:r>
              <a:rPr lang="en-CA" dirty="0" smtClean="0"/>
              <a:t>Teachable Moments</a:t>
            </a:r>
          </a:p>
          <a:p>
            <a:endParaRPr lang="en-CA" dirty="0" smtClean="0"/>
          </a:p>
          <a:p>
            <a:endParaRPr lang="en-CA" dirty="0"/>
          </a:p>
        </p:txBody>
      </p:sp>
    </p:spTree>
    <p:extLst>
      <p:ext uri="{BB962C8B-B14F-4D97-AF65-F5344CB8AC3E}">
        <p14:creationId xmlns:p14="http://schemas.microsoft.com/office/powerpoint/2010/main" val="3267590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Consider…</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Asking a respected Elder to come in and speak about the topic to share traditional knowledge and values.</a:t>
            </a:r>
          </a:p>
          <a:p>
            <a:r>
              <a:rPr lang="en-CA" dirty="0" smtClean="0"/>
              <a:t>Meet with the Elder in advance to discuss the topic and ensure appropriate, inclusive, and respectful sharing of knowledge. Consider whether there is any potential for hurt or harm in the information being shared.</a:t>
            </a:r>
          </a:p>
          <a:p>
            <a:r>
              <a:rPr lang="en-CA" dirty="0" smtClean="0"/>
              <a:t>After the Elder leaves, have a discussion with your group about </a:t>
            </a:r>
            <a:r>
              <a:rPr lang="en-CA" dirty="0"/>
              <a:t>similarities </a:t>
            </a:r>
            <a:r>
              <a:rPr lang="en-CA" dirty="0" smtClean="0"/>
              <a:t>and </a:t>
            </a:r>
            <a:r>
              <a:rPr lang="en-CA" dirty="0"/>
              <a:t>differences between traditional and modern knowledge</a:t>
            </a:r>
            <a:r>
              <a:rPr lang="en-CA" dirty="0" smtClean="0"/>
              <a:t>. Be prepared to answer questions with objective, factual, and up-to-date information.</a:t>
            </a:r>
            <a:endParaRPr lang="en-CA" dirty="0"/>
          </a:p>
          <a:p>
            <a:endParaRPr lang="en-CA" dirty="0" smtClean="0"/>
          </a:p>
        </p:txBody>
      </p:sp>
    </p:spTree>
    <p:extLst>
      <p:ext uri="{BB962C8B-B14F-4D97-AF65-F5344CB8AC3E}">
        <p14:creationId xmlns:p14="http://schemas.microsoft.com/office/powerpoint/2010/main" val="56735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Autofit/>
          </a:bodyPr>
          <a:lstStyle/>
          <a:p>
            <a:pPr marL="0" indent="0">
              <a:buNone/>
            </a:pPr>
            <a:r>
              <a:rPr lang="en-CA" sz="2100" dirty="0" smtClean="0"/>
              <a:t>Please review “Teaching Sexual Health – Background Information for Educators” at </a:t>
            </a:r>
            <a:r>
              <a:rPr lang="en-CA" sz="2100" dirty="0" smtClean="0">
                <a:hlinkClick r:id="rId2"/>
              </a:rPr>
              <a:t>www.irespectmyself.ca</a:t>
            </a:r>
            <a:r>
              <a:rPr lang="en-CA" sz="2100" dirty="0" smtClean="0"/>
              <a:t>.</a:t>
            </a:r>
          </a:p>
          <a:p>
            <a:pPr marL="0" indent="0">
              <a:buNone/>
            </a:pPr>
            <a:endParaRPr lang="en-CA" sz="2100" dirty="0" smtClean="0"/>
          </a:p>
          <a:p>
            <a:pPr marL="0" indent="0">
              <a:buNone/>
            </a:pPr>
            <a:r>
              <a:rPr lang="en-CA" sz="2100" dirty="0" smtClean="0"/>
              <a:t>Please check out the “Helping Parents” Classroom Presentation and Lesson Plan at </a:t>
            </a:r>
            <a:r>
              <a:rPr lang="en-CA" sz="2100" dirty="0" smtClean="0">
                <a:hlinkClick r:id="rId2"/>
              </a:rPr>
              <a:t>www.irespectmyself.ca</a:t>
            </a:r>
            <a:r>
              <a:rPr lang="en-CA" sz="2100" dirty="0" smtClean="0"/>
              <a:t>. </a:t>
            </a:r>
          </a:p>
          <a:p>
            <a:pPr marL="0" indent="0">
              <a:buNone/>
            </a:pPr>
            <a:endParaRPr lang="en-CA" sz="2100" dirty="0" smtClean="0"/>
          </a:p>
          <a:p>
            <a:pPr marL="0" indent="0">
              <a:buNone/>
            </a:pPr>
            <a:r>
              <a:rPr lang="en-CA" sz="2100" dirty="0" smtClean="0"/>
              <a:t>Want more information about talking to children and youth about sexuality?</a:t>
            </a:r>
          </a:p>
          <a:p>
            <a:r>
              <a:rPr lang="en-CA" sz="1800" dirty="0" smtClean="0">
                <a:hlinkClick r:id="rId2"/>
              </a:rPr>
              <a:t>www.irespectmyself.ca</a:t>
            </a:r>
            <a:r>
              <a:rPr lang="en-CA" sz="1800" dirty="0" smtClean="0"/>
              <a:t>   </a:t>
            </a:r>
          </a:p>
          <a:p>
            <a:r>
              <a:rPr lang="en-CA" sz="1800" dirty="0" smtClean="0">
                <a:hlinkClick r:id="rId3"/>
              </a:rPr>
              <a:t>http://parents.teachingsexualhealth.ca/topics/resources.html</a:t>
            </a:r>
            <a:r>
              <a:rPr lang="en-CA" sz="1800" dirty="0" smtClean="0"/>
              <a:t> </a:t>
            </a:r>
          </a:p>
          <a:p>
            <a:r>
              <a:rPr lang="en-CA" sz="1800" dirty="0" smtClean="0">
                <a:hlinkClick r:id="rId4"/>
              </a:rPr>
              <a:t>www.inuithealthmatters.aboutkidshealth.ca/</a:t>
            </a:r>
            <a:r>
              <a:rPr lang="en-CA" sz="1800" dirty="0" smtClean="0"/>
              <a:t> </a:t>
            </a:r>
          </a:p>
          <a:p>
            <a:r>
              <a:rPr lang="en-CA" sz="1800" dirty="0" smtClean="0">
                <a:hlinkClick r:id="rId5"/>
              </a:rPr>
              <a:t>http://www.upworthy.com/5-everyday-ways-to-teach-your-kids-about-consent</a:t>
            </a:r>
            <a:r>
              <a:rPr lang="en-CA" sz="1800" dirty="0" smtClean="0"/>
              <a:t>   </a:t>
            </a:r>
          </a:p>
          <a:p>
            <a:r>
              <a:rPr lang="en-CA" sz="1800" dirty="0" smtClean="0"/>
              <a:t>Red Cross Be Safe Kit (available in schools; training available online at: </a:t>
            </a:r>
            <a:r>
              <a:rPr lang="en-CA" sz="1800" dirty="0" smtClean="0">
                <a:hlinkClick r:id="rId6"/>
              </a:rPr>
              <a:t>http://www.redcross.ca/how-we-help/violence--bullying-and-abuse-prevention/educators/child-abuse-and-neglect-prevention/program-for-young-children--be-safe--can-help-prevent-sexual-abuse-of-children</a:t>
            </a:r>
            <a:r>
              <a:rPr lang="en-CA" sz="1800" dirty="0" smtClean="0"/>
              <a:t>)</a:t>
            </a:r>
          </a:p>
          <a:p>
            <a:r>
              <a:rPr lang="en-CA" sz="1800" dirty="0">
                <a:hlinkClick r:id="rId7"/>
              </a:rPr>
              <a:t>http://</a:t>
            </a:r>
            <a:r>
              <a:rPr lang="en-CA" sz="1800" dirty="0" smtClean="0">
                <a:hlinkClick r:id="rId7"/>
              </a:rPr>
              <a:t>www.ippf.org/sites/default/files/2016-10/Putting%20Sexuality%20back%20into%20Comprehensive%20Sexuality%20Education_0.pdf</a:t>
            </a:r>
            <a:r>
              <a:rPr lang="en-CA" sz="1800" dirty="0" smtClean="0"/>
              <a:t> </a:t>
            </a:r>
            <a:endParaRPr lang="en-CA" sz="1800" dirty="0"/>
          </a:p>
        </p:txBody>
      </p:sp>
    </p:spTree>
    <p:extLst>
      <p:ext uri="{BB962C8B-B14F-4D97-AF65-F5344CB8AC3E}">
        <p14:creationId xmlns:p14="http://schemas.microsoft.com/office/powerpoint/2010/main" val="2334479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to use this resource</a:t>
            </a:r>
            <a:endParaRPr lang="en-CA" dirty="0"/>
          </a:p>
        </p:txBody>
      </p:sp>
      <p:sp>
        <p:nvSpPr>
          <p:cNvPr id="3" name="Content Placeholder 2"/>
          <p:cNvSpPr>
            <a:spLocks noGrp="1"/>
          </p:cNvSpPr>
          <p:nvPr>
            <p:ph idx="1"/>
          </p:nvPr>
        </p:nvSpPr>
        <p:spPr/>
        <p:txBody>
          <a:bodyPr>
            <a:normAutofit/>
          </a:bodyPr>
          <a:lstStyle/>
          <a:p>
            <a:r>
              <a:rPr lang="en-CA" dirty="0"/>
              <a:t>Presentations at CPNP or other parent groups</a:t>
            </a:r>
          </a:p>
          <a:p>
            <a:r>
              <a:rPr lang="en-CA" dirty="0" smtClean="0"/>
              <a:t>A take-home resource from pre-natal or well-child visits</a:t>
            </a:r>
            <a:endParaRPr lang="en-CA" dirty="0"/>
          </a:p>
          <a:p>
            <a:r>
              <a:rPr lang="en-CA" dirty="0"/>
              <a:t>Leave </a:t>
            </a:r>
            <a:r>
              <a:rPr lang="en-CA" dirty="0" smtClean="0"/>
              <a:t>in the waiting room for </a:t>
            </a:r>
            <a:r>
              <a:rPr lang="en-CA" dirty="0"/>
              <a:t>people to pick up</a:t>
            </a:r>
          </a:p>
          <a:p>
            <a:r>
              <a:rPr lang="en-CA" dirty="0"/>
              <a:t>Nurses can give to parents at the health </a:t>
            </a:r>
            <a:r>
              <a:rPr lang="en-CA" dirty="0" smtClean="0"/>
              <a:t>centre during well child checks or other visits</a:t>
            </a:r>
          </a:p>
          <a:p>
            <a:r>
              <a:rPr lang="en-CA" dirty="0" smtClean="0"/>
              <a:t>As a give-away at a health fair or store booth </a:t>
            </a:r>
            <a:endParaRPr lang="en-CA" dirty="0"/>
          </a:p>
        </p:txBody>
      </p:sp>
    </p:spTree>
    <p:extLst>
      <p:ext uri="{BB962C8B-B14F-4D97-AF65-F5344CB8AC3E}">
        <p14:creationId xmlns:p14="http://schemas.microsoft.com/office/powerpoint/2010/main" val="523984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Key Messages for Parent/ Caregiver Resource</a:t>
            </a:r>
            <a:endParaRPr lang="en-CA" dirty="0"/>
          </a:p>
        </p:txBody>
      </p:sp>
      <p:sp>
        <p:nvSpPr>
          <p:cNvPr id="3" name="Content Placeholder 2"/>
          <p:cNvSpPr>
            <a:spLocks noGrp="1"/>
          </p:cNvSpPr>
          <p:nvPr>
            <p:ph idx="1"/>
          </p:nvPr>
        </p:nvSpPr>
        <p:spPr>
          <a:xfrm>
            <a:off x="457200" y="1600200"/>
            <a:ext cx="8229600" cy="5069160"/>
          </a:xfrm>
        </p:spPr>
        <p:txBody>
          <a:bodyPr>
            <a:normAutofit/>
          </a:bodyPr>
          <a:lstStyle/>
          <a:p>
            <a:r>
              <a:rPr lang="en-CA" dirty="0" smtClean="0"/>
              <a:t>Sexuality is not just about sex! </a:t>
            </a:r>
          </a:p>
          <a:p>
            <a:r>
              <a:rPr lang="en-CA" dirty="0" smtClean="0"/>
              <a:t>Talking about sexuality helps young people make decisions.</a:t>
            </a:r>
          </a:p>
          <a:p>
            <a:r>
              <a:rPr lang="en-CA" dirty="0" smtClean="0"/>
              <a:t>Kids of different ages need different information.</a:t>
            </a:r>
          </a:p>
          <a:p>
            <a:r>
              <a:rPr lang="en-CA" dirty="0" smtClean="0"/>
              <a:t>It’s important to talk to both boys and girls. </a:t>
            </a:r>
          </a:p>
          <a:p>
            <a:r>
              <a:rPr lang="en-CA" dirty="0" smtClean="0"/>
              <a:t>It might feel awkward at first, but it gets easier!</a:t>
            </a:r>
          </a:p>
          <a:p>
            <a:endParaRPr lang="en-CA" dirty="0"/>
          </a:p>
        </p:txBody>
      </p:sp>
    </p:spTree>
    <p:extLst>
      <p:ext uri="{BB962C8B-B14F-4D97-AF65-F5344CB8AC3E}">
        <p14:creationId xmlns:p14="http://schemas.microsoft.com/office/powerpoint/2010/main" val="198496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24" y="0"/>
            <a:ext cx="8229600" cy="1143000"/>
          </a:xfrm>
        </p:spPr>
        <p:txBody>
          <a:bodyPr>
            <a:normAutofit/>
          </a:bodyPr>
          <a:lstStyle/>
          <a:p>
            <a:r>
              <a:rPr lang="en-CA" dirty="0" smtClean="0"/>
              <a:t>What is sexuality?</a:t>
            </a:r>
            <a:endParaRPr lang="en-CA" dirty="0"/>
          </a:p>
        </p:txBody>
      </p:sp>
      <p:sp>
        <p:nvSpPr>
          <p:cNvPr id="3" name="Content Placeholder 2"/>
          <p:cNvSpPr>
            <a:spLocks noGrp="1"/>
          </p:cNvSpPr>
          <p:nvPr>
            <p:ph idx="1"/>
          </p:nvPr>
        </p:nvSpPr>
        <p:spPr/>
        <p:txBody>
          <a:bodyPr/>
          <a:lstStyle/>
          <a:p>
            <a:endParaRPr lang="en-CA" dirty="0"/>
          </a:p>
        </p:txBody>
      </p:sp>
      <p:grpSp>
        <p:nvGrpSpPr>
          <p:cNvPr id="4" name="Group 3"/>
          <p:cNvGrpSpPr/>
          <p:nvPr/>
        </p:nvGrpSpPr>
        <p:grpSpPr>
          <a:xfrm>
            <a:off x="969315" y="954769"/>
            <a:ext cx="6913618" cy="5669089"/>
            <a:chOff x="1315981" y="1140527"/>
            <a:chExt cx="6913618" cy="5669089"/>
          </a:xfrm>
        </p:grpSpPr>
        <p:sp>
          <p:nvSpPr>
            <p:cNvPr id="5" name="Oval 4"/>
            <p:cNvSpPr>
              <a:spLocks noChangeArrowheads="1"/>
            </p:cNvSpPr>
            <p:nvPr/>
          </p:nvSpPr>
          <p:spPr bwMode="auto">
            <a:xfrm>
              <a:off x="2514600" y="1752600"/>
              <a:ext cx="4495800" cy="4724400"/>
            </a:xfrm>
            <a:prstGeom prst="ellipse">
              <a:avLst/>
            </a:prstGeom>
            <a:noFill/>
            <a:ln w="12700">
              <a:solidFill>
                <a:srgbClr val="000000"/>
              </a:solidFill>
              <a:round/>
              <a:headEnd/>
              <a:tailEnd/>
            </a:ln>
          </p:spPr>
          <p:txBody>
            <a:bodyPr wrap="none" anchor="ctr"/>
            <a:lstStyle/>
            <a:p>
              <a:endParaRPr lang="en-US"/>
            </a:p>
          </p:txBody>
        </p:sp>
        <p:sp>
          <p:nvSpPr>
            <p:cNvPr id="6" name="Rectangle 5"/>
            <p:cNvSpPr>
              <a:spLocks noChangeArrowheads="1"/>
            </p:cNvSpPr>
            <p:nvPr/>
          </p:nvSpPr>
          <p:spPr bwMode="auto">
            <a:xfrm>
              <a:off x="4229100" y="1140527"/>
              <a:ext cx="129540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1800" b="1" dirty="0" smtClean="0">
                  <a:solidFill>
                    <a:srgbClr val="000000"/>
                  </a:solidFill>
                  <a:cs typeface="+mn-cs"/>
                </a:rPr>
                <a:t>Values – what is important to us</a:t>
              </a:r>
              <a:endParaRPr lang="en-US" sz="1800" dirty="0">
                <a:solidFill>
                  <a:srgbClr val="000000"/>
                </a:solidFill>
                <a:cs typeface="+mn-cs"/>
              </a:endParaRPr>
            </a:p>
          </p:txBody>
        </p:sp>
        <p:sp>
          <p:nvSpPr>
            <p:cNvPr id="7" name="Rectangle 6"/>
            <p:cNvSpPr>
              <a:spLocks noChangeArrowheads="1"/>
            </p:cNvSpPr>
            <p:nvPr/>
          </p:nvSpPr>
          <p:spPr bwMode="auto">
            <a:xfrm>
              <a:off x="2057400" y="2438400"/>
              <a:ext cx="1447800" cy="376238"/>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1800" b="1" dirty="0" smtClean="0">
                  <a:solidFill>
                    <a:srgbClr val="000000"/>
                  </a:solidFill>
                  <a:cs typeface="+mn-cs"/>
                </a:rPr>
                <a:t>Relationships</a:t>
              </a:r>
              <a:endParaRPr lang="en-US" sz="1800" dirty="0">
                <a:solidFill>
                  <a:srgbClr val="000000"/>
                </a:solidFill>
                <a:cs typeface="+mn-cs"/>
              </a:endParaRPr>
            </a:p>
          </p:txBody>
        </p:sp>
        <p:sp>
          <p:nvSpPr>
            <p:cNvPr id="8" name="Rectangle 7"/>
            <p:cNvSpPr>
              <a:spLocks noChangeArrowheads="1"/>
            </p:cNvSpPr>
            <p:nvPr/>
          </p:nvSpPr>
          <p:spPr bwMode="auto">
            <a:xfrm>
              <a:off x="3886200" y="3810000"/>
              <a:ext cx="1828800" cy="528638"/>
            </a:xfrm>
            <a:prstGeom prst="rect">
              <a:avLst/>
            </a:prstGeom>
            <a:solidFill>
              <a:srgbClr val="333399"/>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2800" b="1" dirty="0">
                  <a:cs typeface="+mn-cs"/>
                </a:rPr>
                <a:t>Sexuality</a:t>
              </a:r>
              <a:endParaRPr lang="en-US" sz="2800" dirty="0">
                <a:cs typeface="+mn-cs"/>
              </a:endParaRPr>
            </a:p>
          </p:txBody>
        </p:sp>
        <p:sp>
          <p:nvSpPr>
            <p:cNvPr id="9" name="Rectangle 8"/>
            <p:cNvSpPr>
              <a:spLocks noChangeArrowheads="1"/>
            </p:cNvSpPr>
            <p:nvPr/>
          </p:nvSpPr>
          <p:spPr bwMode="auto">
            <a:xfrm>
              <a:off x="1315981" y="3435365"/>
              <a:ext cx="187072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a:spAutoFit/>
            </a:bodyPr>
            <a:lstStyle/>
            <a:p>
              <a:pPr algn="ctr" eaLnBrk="0" hangingPunct="0">
                <a:defRPr/>
              </a:pPr>
              <a:r>
                <a:rPr lang="en-US" sz="1800" b="1" dirty="0">
                  <a:solidFill>
                    <a:srgbClr val="000000"/>
                  </a:solidFill>
                  <a:cs typeface="+mn-cs"/>
                </a:rPr>
                <a:t>Body </a:t>
              </a:r>
              <a:r>
                <a:rPr lang="en-US" sz="1800" b="1" dirty="0" smtClean="0">
                  <a:solidFill>
                    <a:srgbClr val="000000"/>
                  </a:solidFill>
                  <a:cs typeface="+mn-cs"/>
                </a:rPr>
                <a:t>Image and Self-Esteem – how we feel about ourselves</a:t>
              </a:r>
              <a:endParaRPr lang="en-US" sz="1800" dirty="0">
                <a:solidFill>
                  <a:srgbClr val="000000"/>
                </a:solidFill>
                <a:cs typeface="+mn-cs"/>
              </a:endParaRPr>
            </a:p>
          </p:txBody>
        </p:sp>
        <p:sp>
          <p:nvSpPr>
            <p:cNvPr id="10" name="Rectangle 9"/>
            <p:cNvSpPr>
              <a:spLocks noChangeArrowheads="1"/>
            </p:cNvSpPr>
            <p:nvPr/>
          </p:nvSpPr>
          <p:spPr bwMode="auto">
            <a:xfrm>
              <a:off x="1946866" y="5105400"/>
              <a:ext cx="1558334"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a:spAutoFit/>
            </a:bodyPr>
            <a:lstStyle/>
            <a:p>
              <a:pPr algn="ctr" eaLnBrk="0" hangingPunct="0">
                <a:defRPr/>
              </a:pPr>
              <a:r>
                <a:rPr lang="en-US" sz="1800" b="1" dirty="0">
                  <a:solidFill>
                    <a:srgbClr val="000000"/>
                  </a:solidFill>
                  <a:cs typeface="+mn-cs"/>
                </a:rPr>
                <a:t>Physical </a:t>
              </a:r>
              <a:r>
                <a:rPr lang="en-US" sz="1800" b="1" dirty="0" smtClean="0">
                  <a:solidFill>
                    <a:srgbClr val="000000"/>
                  </a:solidFill>
                  <a:cs typeface="+mn-cs"/>
                </a:rPr>
                <a:t>Expression </a:t>
              </a:r>
              <a:r>
                <a:rPr lang="en-US" b="1" dirty="0" smtClean="0">
                  <a:solidFill>
                    <a:srgbClr val="000000"/>
                  </a:solidFill>
                </a:rPr>
                <a:t>- </a:t>
              </a:r>
              <a:r>
                <a:rPr lang="en-US" sz="1800" b="1" dirty="0" smtClean="0">
                  <a:solidFill>
                    <a:srgbClr val="000000"/>
                  </a:solidFill>
                  <a:cs typeface="+mn-cs"/>
                </a:rPr>
                <a:t>sex</a:t>
              </a:r>
              <a:endParaRPr lang="en-US" sz="1800" dirty="0">
                <a:solidFill>
                  <a:srgbClr val="000000"/>
                </a:solidFill>
                <a:cs typeface="+mn-cs"/>
              </a:endParaRPr>
            </a:p>
          </p:txBody>
        </p:sp>
        <p:sp>
          <p:nvSpPr>
            <p:cNvPr id="11" name="Rectangle 10"/>
            <p:cNvSpPr>
              <a:spLocks noChangeArrowheads="1"/>
            </p:cNvSpPr>
            <p:nvPr/>
          </p:nvSpPr>
          <p:spPr bwMode="auto">
            <a:xfrm>
              <a:off x="6659562" y="3613936"/>
              <a:ext cx="1570037"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a:spAutoFit/>
            </a:bodyPr>
            <a:lstStyle/>
            <a:p>
              <a:pPr algn="ctr" eaLnBrk="0" hangingPunct="0">
                <a:defRPr/>
              </a:pPr>
              <a:r>
                <a:rPr lang="en-US" sz="1800" b="1" dirty="0" smtClean="0">
                  <a:solidFill>
                    <a:srgbClr val="000000"/>
                  </a:solidFill>
                  <a:cs typeface="+mn-cs"/>
                </a:rPr>
                <a:t>Anatomy and Physiology – body parts</a:t>
              </a:r>
              <a:endParaRPr lang="en-US" sz="1800" b="1" dirty="0">
                <a:solidFill>
                  <a:srgbClr val="000000"/>
                </a:solidFill>
                <a:cs typeface="+mn-cs"/>
              </a:endParaRPr>
            </a:p>
          </p:txBody>
        </p:sp>
        <p:sp>
          <p:nvSpPr>
            <p:cNvPr id="12" name="Rectangle 11"/>
            <p:cNvSpPr>
              <a:spLocks noChangeArrowheads="1"/>
            </p:cNvSpPr>
            <p:nvPr/>
          </p:nvSpPr>
          <p:spPr bwMode="auto">
            <a:xfrm>
              <a:off x="6057900" y="5105400"/>
              <a:ext cx="167640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1800" b="1" dirty="0" smtClean="0">
                  <a:solidFill>
                    <a:srgbClr val="000000"/>
                  </a:solidFill>
                  <a:cs typeface="+mn-cs"/>
                </a:rPr>
                <a:t>Sexual orientation, gender roles, identity</a:t>
              </a:r>
              <a:endParaRPr lang="en-US" sz="1800" b="1" dirty="0">
                <a:solidFill>
                  <a:srgbClr val="000000"/>
                </a:solidFill>
                <a:cs typeface="+mn-cs"/>
              </a:endParaRPr>
            </a:p>
          </p:txBody>
        </p:sp>
        <p:sp>
          <p:nvSpPr>
            <p:cNvPr id="13" name="Rectangle 12"/>
            <p:cNvSpPr>
              <a:spLocks noChangeArrowheads="1"/>
            </p:cNvSpPr>
            <p:nvPr/>
          </p:nvSpPr>
          <p:spPr bwMode="auto">
            <a:xfrm>
              <a:off x="4140200" y="6165850"/>
              <a:ext cx="1600200" cy="643766"/>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1800" b="1" dirty="0" smtClean="0">
                  <a:solidFill>
                    <a:srgbClr val="000000"/>
                  </a:solidFill>
                  <a:cs typeface="+mn-cs"/>
                </a:rPr>
                <a:t>Decision Making</a:t>
              </a:r>
              <a:endParaRPr lang="en-US" sz="1800" b="1" dirty="0">
                <a:solidFill>
                  <a:srgbClr val="000000"/>
                </a:solidFill>
                <a:cs typeface="+mn-cs"/>
              </a:endParaRPr>
            </a:p>
          </p:txBody>
        </p:sp>
        <p:sp>
          <p:nvSpPr>
            <p:cNvPr id="14" name="Line 13"/>
            <p:cNvSpPr>
              <a:spLocks noChangeShapeType="1"/>
            </p:cNvSpPr>
            <p:nvPr/>
          </p:nvSpPr>
          <p:spPr bwMode="auto">
            <a:xfrm>
              <a:off x="4876800" y="2362200"/>
              <a:ext cx="0" cy="1296988"/>
            </a:xfrm>
            <a:prstGeom prst="line">
              <a:avLst/>
            </a:prstGeom>
            <a:noFill/>
            <a:ln w="12700">
              <a:solidFill>
                <a:srgbClr val="000000"/>
              </a:solidFill>
              <a:round/>
              <a:headEnd/>
              <a:tailEnd/>
            </a:ln>
          </p:spPr>
          <p:txBody>
            <a:bodyPr wrap="none" anchor="ctr"/>
            <a:lstStyle/>
            <a:p>
              <a:endParaRPr lang="en-US"/>
            </a:p>
          </p:txBody>
        </p:sp>
        <p:sp>
          <p:nvSpPr>
            <p:cNvPr id="15" name="Line 14"/>
            <p:cNvSpPr>
              <a:spLocks noChangeShapeType="1"/>
            </p:cNvSpPr>
            <p:nvPr/>
          </p:nvSpPr>
          <p:spPr bwMode="auto">
            <a:xfrm>
              <a:off x="5943600" y="4114800"/>
              <a:ext cx="595313" cy="0"/>
            </a:xfrm>
            <a:prstGeom prst="line">
              <a:avLst/>
            </a:prstGeom>
            <a:noFill/>
            <a:ln w="12700">
              <a:solidFill>
                <a:srgbClr val="000000"/>
              </a:solidFill>
              <a:round/>
              <a:headEnd/>
              <a:tailEnd/>
            </a:ln>
          </p:spPr>
          <p:txBody>
            <a:bodyPr wrap="none" anchor="ctr"/>
            <a:lstStyle/>
            <a:p>
              <a:endParaRPr lang="en-US"/>
            </a:p>
          </p:txBody>
        </p:sp>
        <p:sp>
          <p:nvSpPr>
            <p:cNvPr id="16" name="Line 15"/>
            <p:cNvSpPr>
              <a:spLocks noChangeShapeType="1"/>
            </p:cNvSpPr>
            <p:nvPr/>
          </p:nvSpPr>
          <p:spPr bwMode="auto">
            <a:xfrm>
              <a:off x="3581400" y="3048000"/>
              <a:ext cx="831850" cy="603250"/>
            </a:xfrm>
            <a:prstGeom prst="line">
              <a:avLst/>
            </a:prstGeom>
            <a:noFill/>
            <a:ln w="12700">
              <a:solidFill>
                <a:srgbClr val="000000"/>
              </a:solidFill>
              <a:round/>
              <a:headEnd/>
              <a:tailEnd/>
            </a:ln>
          </p:spPr>
          <p:txBody>
            <a:bodyPr wrap="none" anchor="ctr"/>
            <a:lstStyle/>
            <a:p>
              <a:endParaRPr lang="en-US"/>
            </a:p>
          </p:txBody>
        </p:sp>
        <p:sp>
          <p:nvSpPr>
            <p:cNvPr id="17" name="Line 16"/>
            <p:cNvSpPr>
              <a:spLocks noChangeShapeType="1"/>
            </p:cNvSpPr>
            <p:nvPr/>
          </p:nvSpPr>
          <p:spPr bwMode="auto">
            <a:xfrm flipH="1">
              <a:off x="5334000" y="3048000"/>
              <a:ext cx="800100" cy="603250"/>
            </a:xfrm>
            <a:prstGeom prst="line">
              <a:avLst/>
            </a:prstGeom>
            <a:noFill/>
            <a:ln w="12700">
              <a:solidFill>
                <a:srgbClr val="000000"/>
              </a:solidFill>
              <a:round/>
              <a:headEnd/>
              <a:tailEnd/>
            </a:ln>
          </p:spPr>
          <p:txBody>
            <a:bodyPr wrap="none" anchor="ctr"/>
            <a:lstStyle/>
            <a:p>
              <a:endParaRPr lang="en-US"/>
            </a:p>
          </p:txBody>
        </p:sp>
        <p:sp>
          <p:nvSpPr>
            <p:cNvPr id="18" name="Line 17"/>
            <p:cNvSpPr>
              <a:spLocks noChangeShapeType="1"/>
            </p:cNvSpPr>
            <p:nvPr/>
          </p:nvSpPr>
          <p:spPr bwMode="auto">
            <a:xfrm flipV="1">
              <a:off x="3733800" y="4648200"/>
              <a:ext cx="609600" cy="457200"/>
            </a:xfrm>
            <a:prstGeom prst="line">
              <a:avLst/>
            </a:prstGeom>
            <a:noFill/>
            <a:ln w="12700">
              <a:solidFill>
                <a:srgbClr val="000000"/>
              </a:solidFill>
              <a:round/>
              <a:headEnd/>
              <a:tailEnd/>
            </a:ln>
          </p:spPr>
          <p:txBody>
            <a:bodyPr wrap="none" anchor="ctr"/>
            <a:lstStyle/>
            <a:p>
              <a:endParaRPr lang="en-US"/>
            </a:p>
          </p:txBody>
        </p:sp>
        <p:sp>
          <p:nvSpPr>
            <p:cNvPr id="19" name="Line 18"/>
            <p:cNvSpPr>
              <a:spLocks noChangeShapeType="1"/>
            </p:cNvSpPr>
            <p:nvPr/>
          </p:nvSpPr>
          <p:spPr bwMode="auto">
            <a:xfrm>
              <a:off x="5257800" y="4648200"/>
              <a:ext cx="685800" cy="457200"/>
            </a:xfrm>
            <a:prstGeom prst="line">
              <a:avLst/>
            </a:prstGeom>
            <a:noFill/>
            <a:ln w="12700">
              <a:solidFill>
                <a:srgbClr val="000000"/>
              </a:solidFill>
              <a:round/>
              <a:headEnd/>
              <a:tailEnd/>
            </a:ln>
          </p:spPr>
          <p:txBody>
            <a:bodyPr wrap="none" anchor="ctr"/>
            <a:lstStyle/>
            <a:p>
              <a:endParaRPr lang="en-US"/>
            </a:p>
          </p:txBody>
        </p:sp>
        <p:sp>
          <p:nvSpPr>
            <p:cNvPr id="20" name="Line 19"/>
            <p:cNvSpPr>
              <a:spLocks noChangeShapeType="1"/>
            </p:cNvSpPr>
            <p:nvPr/>
          </p:nvSpPr>
          <p:spPr bwMode="auto">
            <a:xfrm>
              <a:off x="4876800" y="4648200"/>
              <a:ext cx="0" cy="1296988"/>
            </a:xfrm>
            <a:prstGeom prst="line">
              <a:avLst/>
            </a:prstGeom>
            <a:noFill/>
            <a:ln w="12700">
              <a:solidFill>
                <a:srgbClr val="000000"/>
              </a:solidFill>
              <a:round/>
              <a:headEnd/>
              <a:tailEnd/>
            </a:ln>
          </p:spPr>
          <p:txBody>
            <a:bodyPr wrap="none" anchor="ctr"/>
            <a:lstStyle/>
            <a:p>
              <a:endParaRPr lang="en-US"/>
            </a:p>
          </p:txBody>
        </p:sp>
        <p:sp>
          <p:nvSpPr>
            <p:cNvPr id="21" name="Rectangle 20"/>
            <p:cNvSpPr>
              <a:spLocks noChangeArrowheads="1"/>
            </p:cNvSpPr>
            <p:nvPr/>
          </p:nvSpPr>
          <p:spPr bwMode="auto">
            <a:xfrm>
              <a:off x="5843798" y="2166136"/>
              <a:ext cx="2057400"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en-US" sz="1800" b="1" dirty="0" smtClean="0">
                  <a:solidFill>
                    <a:srgbClr val="000000"/>
                  </a:solidFill>
                  <a:cs typeface="+mn-cs"/>
                </a:rPr>
                <a:t>Communication – how we talk to others</a:t>
              </a:r>
              <a:endParaRPr lang="en-US" sz="1800" dirty="0">
                <a:solidFill>
                  <a:srgbClr val="000000"/>
                </a:solidFill>
                <a:cs typeface="+mn-cs"/>
              </a:endParaRPr>
            </a:p>
          </p:txBody>
        </p:sp>
        <p:sp>
          <p:nvSpPr>
            <p:cNvPr id="22" name="Line 21"/>
            <p:cNvSpPr>
              <a:spLocks noChangeShapeType="1"/>
            </p:cNvSpPr>
            <p:nvPr/>
          </p:nvSpPr>
          <p:spPr bwMode="auto">
            <a:xfrm>
              <a:off x="3200400" y="4114800"/>
              <a:ext cx="595313" cy="0"/>
            </a:xfrm>
            <a:prstGeom prst="line">
              <a:avLst/>
            </a:prstGeom>
            <a:noFill/>
            <a:ln w="12700">
              <a:solidFill>
                <a:srgbClr val="000000"/>
              </a:solidFill>
              <a:round/>
              <a:headEnd/>
              <a:tailEnd/>
            </a:ln>
          </p:spPr>
          <p:txBody>
            <a:bodyPr wrap="none" anchor="ctr"/>
            <a:lstStyle/>
            <a:p>
              <a:endParaRPr lang="en-US"/>
            </a:p>
          </p:txBody>
        </p:sp>
      </p:grpSp>
    </p:spTree>
    <p:extLst>
      <p:ext uri="{BB962C8B-B14F-4D97-AF65-F5344CB8AC3E}">
        <p14:creationId xmlns:p14="http://schemas.microsoft.com/office/powerpoint/2010/main" val="4000664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do we need to start talking about sexuality when children are young?</a:t>
            </a:r>
            <a:endParaRPr lang="en-CA" dirty="0"/>
          </a:p>
        </p:txBody>
      </p:sp>
      <p:sp>
        <p:nvSpPr>
          <p:cNvPr id="3" name="Content Placeholder 2"/>
          <p:cNvSpPr>
            <a:spLocks noGrp="1"/>
          </p:cNvSpPr>
          <p:nvPr>
            <p:ph idx="1"/>
          </p:nvPr>
        </p:nvSpPr>
        <p:spPr/>
        <p:txBody>
          <a:bodyPr/>
          <a:lstStyle/>
          <a:p>
            <a:r>
              <a:rPr lang="en-CA" dirty="0" smtClean="0"/>
              <a:t>Because sexuality is about communication, relationships, feelings, and self-esteem.</a:t>
            </a:r>
          </a:p>
          <a:p>
            <a:r>
              <a:rPr lang="en-CA" dirty="0" smtClean="0"/>
              <a:t>When we talk about communication, relationships, feelings, and self-esteem at a young age, children learn how to behave as adults.</a:t>
            </a:r>
            <a:endParaRPr lang="en-CA" dirty="0"/>
          </a:p>
        </p:txBody>
      </p:sp>
    </p:spTree>
    <p:extLst>
      <p:ext uri="{BB962C8B-B14F-4D97-AF65-F5344CB8AC3E}">
        <p14:creationId xmlns:p14="http://schemas.microsoft.com/office/powerpoint/2010/main" val="766051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Thoughts-Feelings-Behaviour Triangle</a:t>
            </a:r>
            <a:endParaRPr lang="en-CA" dirty="0"/>
          </a:p>
        </p:txBody>
      </p:sp>
      <p:sp>
        <p:nvSpPr>
          <p:cNvPr id="4" name="Isosceles Triangle 3"/>
          <p:cNvSpPr/>
          <p:nvPr/>
        </p:nvSpPr>
        <p:spPr>
          <a:xfrm>
            <a:off x="1996566" y="1600200"/>
            <a:ext cx="4229056" cy="3600400"/>
          </a:xfrm>
          <a:prstGeom prst="triangl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899592" y="3237101"/>
            <a:ext cx="1557880" cy="523220"/>
          </a:xfrm>
          <a:prstGeom prst="rect">
            <a:avLst/>
          </a:prstGeom>
          <a:noFill/>
        </p:spPr>
        <p:txBody>
          <a:bodyPr wrap="square" rtlCol="0">
            <a:spAutoFit/>
          </a:bodyPr>
          <a:lstStyle/>
          <a:p>
            <a:r>
              <a:rPr lang="en-CA" sz="2800" dirty="0" smtClean="0"/>
              <a:t>Thoughts</a:t>
            </a:r>
            <a:endParaRPr lang="en-CA" sz="2800" dirty="0"/>
          </a:p>
        </p:txBody>
      </p:sp>
      <p:sp>
        <p:nvSpPr>
          <p:cNvPr id="6" name="Content Placeholder 5"/>
          <p:cNvSpPr txBox="1">
            <a:spLocks noGrp="1"/>
          </p:cNvSpPr>
          <p:nvPr>
            <p:ph idx="1"/>
          </p:nvPr>
        </p:nvSpPr>
        <p:spPr>
          <a:xfrm>
            <a:off x="457200" y="1600200"/>
            <a:ext cx="8229600" cy="523220"/>
          </a:xfrm>
          <a:prstGeom prst="rect">
            <a:avLst/>
          </a:prstGeom>
          <a:noFill/>
        </p:spPr>
        <p:txBody>
          <a:bodyPr wrap="square" rtlCol="0">
            <a:spAutoFit/>
          </a:bodyPr>
          <a:lstStyle/>
          <a:p>
            <a:pPr marL="0" indent="0">
              <a:buNone/>
            </a:pPr>
            <a:endParaRPr lang="en-CA" sz="2800" dirty="0"/>
          </a:p>
        </p:txBody>
      </p:sp>
      <p:sp>
        <p:nvSpPr>
          <p:cNvPr id="7" name="TextBox 6"/>
          <p:cNvSpPr txBox="1"/>
          <p:nvPr/>
        </p:nvSpPr>
        <p:spPr>
          <a:xfrm>
            <a:off x="5580112" y="3173106"/>
            <a:ext cx="2907712" cy="523220"/>
          </a:xfrm>
          <a:prstGeom prst="rect">
            <a:avLst/>
          </a:prstGeom>
          <a:noFill/>
        </p:spPr>
        <p:txBody>
          <a:bodyPr wrap="square" rtlCol="0">
            <a:spAutoFit/>
          </a:bodyPr>
          <a:lstStyle/>
          <a:p>
            <a:r>
              <a:rPr lang="en-CA" sz="2800" dirty="0" smtClean="0"/>
              <a:t>Feelings </a:t>
            </a:r>
            <a:endParaRPr lang="en-CA" sz="2800" dirty="0"/>
          </a:p>
        </p:txBody>
      </p:sp>
      <p:sp>
        <p:nvSpPr>
          <p:cNvPr id="8" name="TextBox 7"/>
          <p:cNvSpPr txBox="1"/>
          <p:nvPr/>
        </p:nvSpPr>
        <p:spPr>
          <a:xfrm>
            <a:off x="3169818" y="5472583"/>
            <a:ext cx="1882552" cy="523220"/>
          </a:xfrm>
          <a:prstGeom prst="rect">
            <a:avLst/>
          </a:prstGeom>
          <a:noFill/>
        </p:spPr>
        <p:txBody>
          <a:bodyPr wrap="square" rtlCol="0">
            <a:spAutoFit/>
          </a:bodyPr>
          <a:lstStyle/>
          <a:p>
            <a:r>
              <a:rPr lang="en-CA" sz="2800" dirty="0" smtClean="0"/>
              <a:t>Behaviours</a:t>
            </a:r>
            <a:endParaRPr lang="en-CA" sz="2800" dirty="0"/>
          </a:p>
        </p:txBody>
      </p:sp>
      <p:sp>
        <p:nvSpPr>
          <p:cNvPr id="3" name="Curved Down Arrow 2"/>
          <p:cNvSpPr/>
          <p:nvPr/>
        </p:nvSpPr>
        <p:spPr>
          <a:xfrm>
            <a:off x="2404826" y="1371599"/>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Curved Left Arrow 8"/>
          <p:cNvSpPr/>
          <p:nvPr/>
        </p:nvSpPr>
        <p:spPr>
          <a:xfrm rot="1759648">
            <a:off x="5857000" y="4144304"/>
            <a:ext cx="1372887" cy="2656558"/>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2815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Thoughts-Feelings-Behaviour Triangle</a:t>
            </a:r>
            <a:endParaRPr lang="en-CA" dirty="0"/>
          </a:p>
        </p:txBody>
      </p:sp>
      <p:sp>
        <p:nvSpPr>
          <p:cNvPr id="4" name="Isosceles Triangle 3"/>
          <p:cNvSpPr/>
          <p:nvPr/>
        </p:nvSpPr>
        <p:spPr>
          <a:xfrm>
            <a:off x="1996566" y="1600200"/>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899592" y="2707902"/>
            <a:ext cx="1557880" cy="1384995"/>
          </a:xfrm>
          <a:prstGeom prst="rect">
            <a:avLst/>
          </a:prstGeom>
          <a:noFill/>
        </p:spPr>
        <p:txBody>
          <a:bodyPr wrap="square" rtlCol="0">
            <a:spAutoFit/>
          </a:bodyPr>
          <a:lstStyle/>
          <a:p>
            <a:r>
              <a:rPr lang="en-CA" sz="2800" dirty="0" smtClean="0"/>
              <a:t>I’m ugly and stupid.</a:t>
            </a:r>
            <a:endParaRPr lang="en-CA" sz="2800" dirty="0"/>
          </a:p>
        </p:txBody>
      </p:sp>
      <p:sp>
        <p:nvSpPr>
          <p:cNvPr id="6" name="Content Placeholder 5"/>
          <p:cNvSpPr txBox="1">
            <a:spLocks noGrp="1"/>
          </p:cNvSpPr>
          <p:nvPr>
            <p:ph idx="1"/>
          </p:nvPr>
        </p:nvSpPr>
        <p:spPr>
          <a:xfrm>
            <a:off x="457200" y="1600200"/>
            <a:ext cx="8229600" cy="523220"/>
          </a:xfrm>
          <a:prstGeom prst="rect">
            <a:avLst/>
          </a:prstGeom>
          <a:noFill/>
        </p:spPr>
        <p:txBody>
          <a:bodyPr wrap="square" rtlCol="0">
            <a:spAutoFit/>
          </a:bodyPr>
          <a:lstStyle/>
          <a:p>
            <a:pPr marL="0" indent="0">
              <a:buNone/>
            </a:pPr>
            <a:endParaRPr lang="en-CA" sz="2800" dirty="0"/>
          </a:p>
        </p:txBody>
      </p:sp>
      <p:sp>
        <p:nvSpPr>
          <p:cNvPr id="7" name="TextBox 6"/>
          <p:cNvSpPr txBox="1"/>
          <p:nvPr/>
        </p:nvSpPr>
        <p:spPr>
          <a:xfrm>
            <a:off x="6225622" y="2847087"/>
            <a:ext cx="2907712" cy="1815882"/>
          </a:xfrm>
          <a:prstGeom prst="rect">
            <a:avLst/>
          </a:prstGeom>
          <a:noFill/>
        </p:spPr>
        <p:txBody>
          <a:bodyPr wrap="square" rtlCol="0">
            <a:spAutoFit/>
          </a:bodyPr>
          <a:lstStyle/>
          <a:p>
            <a:r>
              <a:rPr lang="en-CA" sz="2800" dirty="0"/>
              <a:t>No one will ever love me. </a:t>
            </a:r>
            <a:r>
              <a:rPr lang="en-CA" sz="2800" dirty="0" smtClean="0"/>
              <a:t>I don’t deserve a good relationship. </a:t>
            </a:r>
            <a:endParaRPr lang="en-CA" sz="2800" dirty="0"/>
          </a:p>
        </p:txBody>
      </p:sp>
      <p:sp>
        <p:nvSpPr>
          <p:cNvPr id="8" name="TextBox 7"/>
          <p:cNvSpPr txBox="1"/>
          <p:nvPr/>
        </p:nvSpPr>
        <p:spPr>
          <a:xfrm>
            <a:off x="457200" y="5397222"/>
            <a:ext cx="8229600" cy="1384995"/>
          </a:xfrm>
          <a:prstGeom prst="rect">
            <a:avLst/>
          </a:prstGeom>
          <a:noFill/>
        </p:spPr>
        <p:txBody>
          <a:bodyPr wrap="square" rtlCol="0">
            <a:spAutoFit/>
          </a:bodyPr>
          <a:lstStyle/>
          <a:p>
            <a:r>
              <a:rPr lang="en-CA" sz="2800" dirty="0" smtClean="0"/>
              <a:t>I’ll stay in this relationship, even though he/ she hurts me and won’t agree to use a condom, because it’s what I deserve and the best I can get.</a:t>
            </a:r>
            <a:endParaRPr lang="en-CA" sz="2800" dirty="0"/>
          </a:p>
        </p:txBody>
      </p:sp>
      <p:sp>
        <p:nvSpPr>
          <p:cNvPr id="10" name="Curved Down Arrow 9"/>
          <p:cNvSpPr/>
          <p:nvPr/>
        </p:nvSpPr>
        <p:spPr>
          <a:xfrm>
            <a:off x="2404826" y="1371599"/>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Curved Left Arrow 10"/>
          <p:cNvSpPr/>
          <p:nvPr/>
        </p:nvSpPr>
        <p:spPr>
          <a:xfrm rot="441954">
            <a:off x="8384285" y="4608917"/>
            <a:ext cx="605031" cy="1183365"/>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01401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Thoughts-Feelings-Behaviour Triangle</a:t>
            </a:r>
            <a:endParaRPr lang="en-CA" dirty="0"/>
          </a:p>
        </p:txBody>
      </p:sp>
      <p:sp>
        <p:nvSpPr>
          <p:cNvPr id="4" name="Isosceles Triangle 3"/>
          <p:cNvSpPr/>
          <p:nvPr/>
        </p:nvSpPr>
        <p:spPr>
          <a:xfrm>
            <a:off x="2457472" y="2103177"/>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664458" y="2311045"/>
            <a:ext cx="2611397" cy="2246769"/>
          </a:xfrm>
          <a:prstGeom prst="rect">
            <a:avLst/>
          </a:prstGeom>
          <a:noFill/>
        </p:spPr>
        <p:txBody>
          <a:bodyPr wrap="square" rtlCol="0">
            <a:spAutoFit/>
          </a:bodyPr>
          <a:lstStyle/>
          <a:p>
            <a:r>
              <a:rPr lang="en-CA" sz="2800" dirty="0" smtClean="0"/>
              <a:t>Boys are strong. Strength means not crying, and never showing weakness.</a:t>
            </a:r>
            <a:endParaRPr lang="en-CA" sz="2800" dirty="0"/>
          </a:p>
        </p:txBody>
      </p:sp>
      <p:sp>
        <p:nvSpPr>
          <p:cNvPr id="6" name="Content Placeholder 5"/>
          <p:cNvSpPr txBox="1">
            <a:spLocks noGrp="1"/>
          </p:cNvSpPr>
          <p:nvPr>
            <p:ph idx="1"/>
          </p:nvPr>
        </p:nvSpPr>
        <p:spPr>
          <a:xfrm>
            <a:off x="457200" y="1600200"/>
            <a:ext cx="8229600" cy="523220"/>
          </a:xfrm>
          <a:prstGeom prst="rect">
            <a:avLst/>
          </a:prstGeom>
          <a:noFill/>
        </p:spPr>
        <p:txBody>
          <a:bodyPr wrap="square" rtlCol="0">
            <a:spAutoFit/>
          </a:bodyPr>
          <a:lstStyle/>
          <a:p>
            <a:pPr marL="0" indent="0">
              <a:buNone/>
            </a:pPr>
            <a:endParaRPr lang="en-CA" sz="2800" dirty="0"/>
          </a:p>
        </p:txBody>
      </p:sp>
      <p:sp>
        <p:nvSpPr>
          <p:cNvPr id="7" name="TextBox 6"/>
          <p:cNvSpPr txBox="1"/>
          <p:nvPr/>
        </p:nvSpPr>
        <p:spPr>
          <a:xfrm>
            <a:off x="6225622" y="2847087"/>
            <a:ext cx="2907712" cy="1384995"/>
          </a:xfrm>
          <a:prstGeom prst="rect">
            <a:avLst/>
          </a:prstGeom>
          <a:noFill/>
        </p:spPr>
        <p:txBody>
          <a:bodyPr wrap="square" rtlCol="0">
            <a:spAutoFit/>
          </a:bodyPr>
          <a:lstStyle/>
          <a:p>
            <a:r>
              <a:rPr lang="en-CA" sz="2800" dirty="0" smtClean="0"/>
              <a:t>I can’t cry, I can’t be vulnerable, but I’m hurting. </a:t>
            </a:r>
            <a:endParaRPr lang="en-CA" sz="2800" dirty="0"/>
          </a:p>
        </p:txBody>
      </p:sp>
      <p:sp>
        <p:nvSpPr>
          <p:cNvPr id="8" name="TextBox 7"/>
          <p:cNvSpPr txBox="1"/>
          <p:nvPr/>
        </p:nvSpPr>
        <p:spPr>
          <a:xfrm>
            <a:off x="2121142" y="5807610"/>
            <a:ext cx="4901716" cy="954107"/>
          </a:xfrm>
          <a:prstGeom prst="rect">
            <a:avLst/>
          </a:prstGeom>
          <a:noFill/>
        </p:spPr>
        <p:txBody>
          <a:bodyPr wrap="square" rtlCol="0">
            <a:spAutoFit/>
          </a:bodyPr>
          <a:lstStyle/>
          <a:p>
            <a:r>
              <a:rPr lang="en-CA" sz="2800" dirty="0"/>
              <a:t>Drinking to numb </a:t>
            </a:r>
            <a:r>
              <a:rPr lang="en-CA" sz="2800" dirty="0" smtClean="0"/>
              <a:t>pain and hurt. </a:t>
            </a:r>
          </a:p>
          <a:p>
            <a:r>
              <a:rPr lang="en-CA" sz="2800" dirty="0" smtClean="0"/>
              <a:t>Violence, anger, frustration. </a:t>
            </a:r>
            <a:endParaRPr lang="en-CA" sz="2800" dirty="0"/>
          </a:p>
        </p:txBody>
      </p:sp>
      <p:sp>
        <p:nvSpPr>
          <p:cNvPr id="9" name="Curved Down Arrow 8"/>
          <p:cNvSpPr/>
          <p:nvPr/>
        </p:nvSpPr>
        <p:spPr>
          <a:xfrm>
            <a:off x="3176748" y="1143000"/>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urved Left Arrow 9"/>
          <p:cNvSpPr/>
          <p:nvPr/>
        </p:nvSpPr>
        <p:spPr>
          <a:xfrm rot="1759648">
            <a:off x="7273936" y="4497911"/>
            <a:ext cx="811084" cy="2206575"/>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1468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155</TotalTime>
  <Words>1396</Words>
  <Application>Microsoft Office PowerPoint</Application>
  <PresentationFormat>On-screen Show (4:3)</PresentationFormat>
  <Paragraphs>169</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GN Powerpoint HSS</vt:lpstr>
      <vt:lpstr>Talking to our Children about Sexuality – Information for Sexual Health Educators</vt:lpstr>
      <vt:lpstr>Nunavut-Specific Sexual Health Resource for Parents/ Caregivers</vt:lpstr>
      <vt:lpstr>Where to use this resource</vt:lpstr>
      <vt:lpstr>Key Messages for Parent/ Caregiver Resource</vt:lpstr>
      <vt:lpstr>What is sexuality?</vt:lpstr>
      <vt:lpstr>Why do we need to start talking about sexuality when children are young?</vt:lpstr>
      <vt:lpstr>Thoughts-Feelings-Behaviour Triangle</vt:lpstr>
      <vt:lpstr>Thoughts-Feelings-Behaviour Triangle</vt:lpstr>
      <vt:lpstr>Thoughts-Feelings-Behaviour Triangle</vt:lpstr>
      <vt:lpstr>Thoughts-Feelings-Behaviour Triangle</vt:lpstr>
      <vt:lpstr>Changing the thoughts</vt:lpstr>
      <vt:lpstr>Thoughts-Feelings-Behaviour Triangle</vt:lpstr>
      <vt:lpstr>Talking to our children about sexual health can help them:</vt:lpstr>
      <vt:lpstr>PowerPoint Presentation</vt:lpstr>
      <vt:lpstr>Ages 0-2</vt:lpstr>
      <vt:lpstr>Ages 2-7</vt:lpstr>
      <vt:lpstr>Ages 7-12</vt:lpstr>
      <vt:lpstr>Ages 13-18</vt:lpstr>
      <vt:lpstr>Reminder about age of consent for sexual activity</vt:lpstr>
      <vt:lpstr> Note for educators regarding consent for STI testing/ treatment and birth control:</vt:lpstr>
      <vt:lpstr>Our role as sexuality educators</vt:lpstr>
      <vt:lpstr>Best Ways to Teach</vt:lpstr>
      <vt:lpstr>Tips for educators teaching sexual health</vt:lpstr>
      <vt:lpstr>PowerPoint Presentation</vt:lpstr>
      <vt:lpstr>Activities for helping parents and caregivers talk to children and youth about sexual health</vt:lpstr>
      <vt:lpstr>Consider…</vt:lpstr>
      <vt:lpstr>PowerPoint Presentation</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Administrator</cp:lastModifiedBy>
  <cp:revision>28</cp:revision>
  <cp:lastPrinted>2012-06-13T22:26:17Z</cp:lastPrinted>
  <dcterms:created xsi:type="dcterms:W3CDTF">2013-03-27T20:38:35Z</dcterms:created>
  <dcterms:modified xsi:type="dcterms:W3CDTF">2017-03-01T18:33:46Z</dcterms:modified>
</cp:coreProperties>
</file>