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61" r:id="rId3"/>
    <p:sldId id="262" r:id="rId4"/>
    <p:sldId id="263" r:id="rId5"/>
    <p:sldId id="264" r:id="rId6"/>
    <p:sldId id="415" r:id="rId7"/>
    <p:sldId id="265" r:id="rId8"/>
    <p:sldId id="360" r:id="rId9"/>
    <p:sldId id="364" r:id="rId10"/>
    <p:sldId id="362" r:id="rId11"/>
    <p:sldId id="399" r:id="rId12"/>
    <p:sldId id="416" r:id="rId13"/>
    <p:sldId id="386" r:id="rId14"/>
    <p:sldId id="376" r:id="rId15"/>
    <p:sldId id="375" r:id="rId16"/>
    <p:sldId id="365" r:id="rId17"/>
    <p:sldId id="387" r:id="rId18"/>
    <p:sldId id="388" r:id="rId19"/>
    <p:sldId id="389" r:id="rId20"/>
    <p:sldId id="391" r:id="rId21"/>
    <p:sldId id="392" r:id="rId22"/>
    <p:sldId id="393" r:id="rId23"/>
    <p:sldId id="394" r:id="rId24"/>
    <p:sldId id="395" r:id="rId25"/>
    <p:sldId id="396" r:id="rId26"/>
    <p:sldId id="281" r:id="rId27"/>
    <p:sldId id="282" r:id="rId28"/>
    <p:sldId id="409" r:id="rId29"/>
    <p:sldId id="410" r:id="rId30"/>
    <p:sldId id="411" r:id="rId31"/>
    <p:sldId id="397" r:id="rId32"/>
    <p:sldId id="402" r:id="rId33"/>
    <p:sldId id="404" r:id="rId34"/>
    <p:sldId id="405" r:id="rId35"/>
    <p:sldId id="406" r:id="rId36"/>
    <p:sldId id="407" r:id="rId37"/>
    <p:sldId id="414" r:id="rId38"/>
    <p:sldId id="408" r:id="rId39"/>
    <p:sldId id="413" r:id="rId40"/>
    <p:sldId id="346" r:id="rId41"/>
    <p:sldId id="417" r:id="rId42"/>
    <p:sldId id="385" r:id="rId43"/>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ley" initials="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D18"/>
    <a:srgbClr val="FDD927"/>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25" autoAdjust="0"/>
  </p:normalViewPr>
  <p:slideViewPr>
    <p:cSldViewPr>
      <p:cViewPr varScale="1">
        <p:scale>
          <a:sx n="87" d="100"/>
          <a:sy n="87" d="100"/>
        </p:scale>
        <p:origin x="-166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180463F9-149B-4114-AA39-A078823A83C0}" type="datetimeFigureOut">
              <a:rPr lang="en-CA" smtClean="0"/>
              <a:t>2017-03-27</a:t>
            </a:fld>
            <a:endParaRPr lang="en-CA"/>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716E48C3-947F-41E2-AEBC-66E37AAA9F3E}" type="slidenum">
              <a:rPr lang="en-CA" smtClean="0"/>
              <a:t>‹#›</a:t>
            </a:fld>
            <a:endParaRPr lang="en-CA"/>
          </a:p>
        </p:txBody>
      </p:sp>
    </p:spTree>
    <p:extLst>
      <p:ext uri="{BB962C8B-B14F-4D97-AF65-F5344CB8AC3E}">
        <p14:creationId xmlns:p14="http://schemas.microsoft.com/office/powerpoint/2010/main" val="157311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spcBef>
                <a:spcPts val="306"/>
              </a:spcBef>
              <a:spcAft>
                <a:spcPts val="306"/>
              </a:spcAft>
            </a:pPr>
            <a:r>
              <a:rPr lang="en-US" dirty="0" smtClean="0"/>
              <a:t>2</a:t>
            </a:r>
          </a:p>
          <a:p>
            <a:pPr lvl="1">
              <a:lnSpc>
                <a:spcPct val="90000"/>
              </a:lnSpc>
              <a:spcBef>
                <a:spcPts val="306"/>
              </a:spcBef>
              <a:spcAft>
                <a:spcPts val="306"/>
              </a:spcAft>
            </a:pPr>
            <a:endParaRPr lang="en-US" dirty="0" smtClean="0"/>
          </a:p>
          <a:p>
            <a:pPr lvl="1">
              <a:lnSpc>
                <a:spcPct val="90000"/>
              </a:lnSpc>
              <a:spcBef>
                <a:spcPts val="306"/>
              </a:spcBef>
              <a:spcAft>
                <a:spcPts val="306"/>
              </a:spcAft>
            </a:pPr>
            <a:endParaRPr lang="en-US" dirty="0" smtClean="0"/>
          </a:p>
          <a:p>
            <a:endParaRPr lang="en-US" dirty="0"/>
          </a:p>
        </p:txBody>
      </p:sp>
      <p:sp>
        <p:nvSpPr>
          <p:cNvPr id="4" name="Slide Number Placeholder 3"/>
          <p:cNvSpPr>
            <a:spLocks noGrp="1"/>
          </p:cNvSpPr>
          <p:nvPr>
            <p:ph type="sldNum" sz="quarter" idx="10"/>
          </p:nvPr>
        </p:nvSpPr>
        <p:spPr/>
        <p:txBody>
          <a:bodyPr/>
          <a:lstStyle/>
          <a:p>
            <a:fld id="{19F2B2CF-D52F-462E-A31B-8CDB59F9291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581740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7C139-DA6D-4656-AD19-C403EB5B162E}" type="slidenum">
              <a:rPr lang="en-US" smtClean="0"/>
              <a:t>15</a:t>
            </a:fld>
            <a:endParaRPr lang="en-US"/>
          </a:p>
        </p:txBody>
      </p:sp>
    </p:spTree>
    <p:extLst>
      <p:ext uri="{BB962C8B-B14F-4D97-AF65-F5344CB8AC3E}">
        <p14:creationId xmlns:p14="http://schemas.microsoft.com/office/powerpoint/2010/main" val="324951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IUD</a:t>
            </a:r>
            <a:r>
              <a:rPr lang="en-US" baseline="0" dirty="0" smtClean="0"/>
              <a:t> is great because it lasts for 5 years and you don’t have to think about it. Good for young women, even if they haven’t had a baby.</a:t>
            </a:r>
          </a:p>
          <a:p>
            <a:endParaRPr lang="en-US" baseline="0" dirty="0" smtClean="0"/>
          </a:p>
          <a:p>
            <a:r>
              <a:rPr lang="en-US" baseline="0" dirty="0" smtClean="0"/>
              <a:t>If you talk about IUD first, girls are more likely to choose it.</a:t>
            </a:r>
          </a:p>
          <a:p>
            <a:endParaRPr lang="en-US" dirty="0" smtClean="0"/>
          </a:p>
          <a:p>
            <a:pPr defTabSz="915406">
              <a:defRPr/>
            </a:pPr>
            <a:r>
              <a:rPr lang="en-US" dirty="0">
                <a:sym typeface="Wingdings" panose="05000000000000000000" pitchFamily="2" charset="2"/>
              </a:rPr>
              <a:t> - advantages</a:t>
            </a:r>
            <a:endParaRPr lang="en-US" dirty="0"/>
          </a:p>
          <a:p>
            <a:pPr defTabSz="915406">
              <a:defRPr/>
            </a:pPr>
            <a:r>
              <a:rPr lang="en-US" dirty="0">
                <a:sym typeface="Wingdings"/>
              </a:rPr>
              <a:t> - information, not good or bad</a:t>
            </a:r>
            <a:endParaRPr lang="en-US" dirty="0"/>
          </a:p>
          <a:p>
            <a:pPr defTabSz="915406">
              <a:defRPr/>
            </a:pPr>
            <a:r>
              <a:rPr lang="en-US" dirty="0">
                <a:sym typeface="Wingdings" panose="05000000000000000000" pitchFamily="2" charset="2"/>
              </a:rPr>
              <a:t> - disadvantages</a:t>
            </a:r>
            <a:endParaRPr lang="en-US" dirty="0"/>
          </a:p>
          <a:p>
            <a:endParaRPr lang="en-US" dirty="0"/>
          </a:p>
        </p:txBody>
      </p:sp>
      <p:sp>
        <p:nvSpPr>
          <p:cNvPr id="4" name="Slide Number Placeholder 3"/>
          <p:cNvSpPr>
            <a:spLocks noGrp="1"/>
          </p:cNvSpPr>
          <p:nvPr>
            <p:ph type="sldNum" sz="quarter" idx="10"/>
          </p:nvPr>
        </p:nvSpPr>
        <p:spPr/>
        <p:txBody>
          <a:bodyPr/>
          <a:lstStyle/>
          <a:p>
            <a:fld id="{78096AFB-CAE7-47F0-AF06-64FC35D673FF}" type="slidenum">
              <a:rPr lang="en-US" smtClean="0"/>
              <a:t>17</a:t>
            </a:fld>
            <a:endParaRPr lang="en-US"/>
          </a:p>
        </p:txBody>
      </p:sp>
    </p:spTree>
    <p:extLst>
      <p:ext uri="{BB962C8B-B14F-4D97-AF65-F5344CB8AC3E}">
        <p14:creationId xmlns:p14="http://schemas.microsoft.com/office/powerpoint/2010/main" val="619913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06">
              <a:defRPr/>
            </a:pPr>
            <a:r>
              <a:rPr lang="en-US" dirty="0">
                <a:sym typeface="Wingdings" panose="05000000000000000000" pitchFamily="2" charset="2"/>
              </a:rPr>
              <a:t> - advantages</a:t>
            </a:r>
            <a:endParaRPr lang="en-US" dirty="0"/>
          </a:p>
          <a:p>
            <a:pPr defTabSz="915406">
              <a:defRPr/>
            </a:pPr>
            <a:r>
              <a:rPr lang="en-US" dirty="0">
                <a:sym typeface="Wingdings"/>
              </a:rPr>
              <a:t> - information, not good or bad</a:t>
            </a:r>
            <a:endParaRPr lang="en-US" dirty="0"/>
          </a:p>
          <a:p>
            <a:pPr defTabSz="915406">
              <a:defRPr/>
            </a:pPr>
            <a:r>
              <a:rPr lang="en-US" dirty="0">
                <a:sym typeface="Wingdings" panose="05000000000000000000" pitchFamily="2" charset="2"/>
              </a:rPr>
              <a:t> - disadvantages</a:t>
            </a:r>
            <a:endParaRPr lang="en-US" dirty="0"/>
          </a:p>
          <a:p>
            <a:endParaRPr lang="en-US" dirty="0"/>
          </a:p>
        </p:txBody>
      </p:sp>
      <p:sp>
        <p:nvSpPr>
          <p:cNvPr id="4" name="Slide Number Placeholder 3"/>
          <p:cNvSpPr>
            <a:spLocks noGrp="1"/>
          </p:cNvSpPr>
          <p:nvPr>
            <p:ph type="sldNum" sz="quarter" idx="10"/>
          </p:nvPr>
        </p:nvSpPr>
        <p:spPr/>
        <p:txBody>
          <a:bodyPr/>
          <a:lstStyle/>
          <a:p>
            <a:fld id="{78096AFB-CAE7-47F0-AF06-64FC35D673FF}" type="slidenum">
              <a:rPr lang="en-US" smtClean="0"/>
              <a:t>18</a:t>
            </a:fld>
            <a:endParaRPr lang="en-US"/>
          </a:p>
        </p:txBody>
      </p:sp>
    </p:spTree>
    <p:extLst>
      <p:ext uri="{BB962C8B-B14F-4D97-AF65-F5344CB8AC3E}">
        <p14:creationId xmlns:p14="http://schemas.microsoft.com/office/powerpoint/2010/main" val="3288863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IUD, Depo, and the pill are all really effective</a:t>
            </a:r>
            <a:r>
              <a:rPr lang="en-US" baseline="0" dirty="0" smtClean="0"/>
              <a:t> methods of birth control – the difference is in how easy it is to make a mistake. It’s easy to make a mistake with the pill, a bit harder to make a mistake with Depo, and really hard to make a mistake with  IUD. </a:t>
            </a:r>
          </a:p>
          <a:p>
            <a:endParaRPr lang="en-US" baseline="0" dirty="0" smtClean="0"/>
          </a:p>
          <a:p>
            <a:pPr defTabSz="915406">
              <a:defRPr/>
            </a:pPr>
            <a:r>
              <a:rPr lang="en-US" dirty="0">
                <a:sym typeface="Wingdings" panose="05000000000000000000" pitchFamily="2" charset="2"/>
              </a:rPr>
              <a:t> - advantages</a:t>
            </a:r>
            <a:endParaRPr lang="en-US" dirty="0"/>
          </a:p>
          <a:p>
            <a:pPr defTabSz="915406">
              <a:defRPr/>
            </a:pPr>
            <a:r>
              <a:rPr lang="en-US" dirty="0">
                <a:sym typeface="Wingdings"/>
              </a:rPr>
              <a:t> - information, not good or bad</a:t>
            </a:r>
            <a:endParaRPr lang="en-US" dirty="0"/>
          </a:p>
          <a:p>
            <a:pPr defTabSz="915406">
              <a:defRPr/>
            </a:pPr>
            <a:r>
              <a:rPr lang="en-US" dirty="0">
                <a:sym typeface="Wingdings" panose="05000000000000000000" pitchFamily="2" charset="2"/>
              </a:rPr>
              <a:t> - disadvantages</a:t>
            </a:r>
            <a:endParaRPr lang="en-US" dirty="0"/>
          </a:p>
          <a:p>
            <a:endParaRPr lang="en-US" dirty="0"/>
          </a:p>
        </p:txBody>
      </p:sp>
      <p:sp>
        <p:nvSpPr>
          <p:cNvPr id="4" name="Slide Number Placeholder 3"/>
          <p:cNvSpPr>
            <a:spLocks noGrp="1"/>
          </p:cNvSpPr>
          <p:nvPr>
            <p:ph type="sldNum" sz="quarter" idx="10"/>
          </p:nvPr>
        </p:nvSpPr>
        <p:spPr/>
        <p:txBody>
          <a:bodyPr/>
          <a:lstStyle/>
          <a:p>
            <a:fld id="{78096AFB-CAE7-47F0-AF06-64FC35D673FF}" type="slidenum">
              <a:rPr lang="en-US" smtClean="0"/>
              <a:t>19</a:t>
            </a:fld>
            <a:endParaRPr lang="en-US"/>
          </a:p>
        </p:txBody>
      </p:sp>
    </p:spTree>
    <p:extLst>
      <p:ext uri="{BB962C8B-B14F-4D97-AF65-F5344CB8AC3E}">
        <p14:creationId xmlns:p14="http://schemas.microsoft.com/office/powerpoint/2010/main" val="4166112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06">
              <a:defRPr/>
            </a:pPr>
            <a:r>
              <a:rPr lang="en-US" dirty="0" smtClean="0">
                <a:sym typeface="Wingdings" panose="05000000000000000000" pitchFamily="2" charset="2"/>
              </a:rPr>
              <a:t> - advantages</a:t>
            </a:r>
            <a:endParaRPr lang="en-US" dirty="0" smtClean="0"/>
          </a:p>
          <a:p>
            <a:pPr defTabSz="915406">
              <a:defRPr/>
            </a:pPr>
            <a:r>
              <a:rPr lang="en-US" dirty="0" smtClean="0">
                <a:sym typeface="Wingdings"/>
              </a:rPr>
              <a:t> - information, not good or bad</a:t>
            </a:r>
            <a:endParaRPr lang="en-US" dirty="0" smtClean="0"/>
          </a:p>
          <a:p>
            <a:pPr defTabSz="915406">
              <a:defRPr/>
            </a:pPr>
            <a:r>
              <a:rPr lang="en-US" dirty="0" smtClean="0">
                <a:sym typeface="Wingdings" panose="05000000000000000000" pitchFamily="2" charset="2"/>
              </a:rPr>
              <a:t> - disadvantages</a:t>
            </a:r>
            <a:endParaRPr lang="en-US" dirty="0" smtClean="0"/>
          </a:p>
          <a:p>
            <a:endParaRPr lang="en-CA" dirty="0"/>
          </a:p>
        </p:txBody>
      </p:sp>
      <p:sp>
        <p:nvSpPr>
          <p:cNvPr id="4" name="Slide Number Placeholder 3"/>
          <p:cNvSpPr>
            <a:spLocks noGrp="1"/>
          </p:cNvSpPr>
          <p:nvPr>
            <p:ph type="sldNum" sz="quarter" idx="10"/>
          </p:nvPr>
        </p:nvSpPr>
        <p:spPr/>
        <p:txBody>
          <a:bodyPr/>
          <a:lstStyle/>
          <a:p>
            <a:fld id="{30309066-0692-4616-936B-64479EC44DBB}" type="slidenum">
              <a:rPr lang="en-CA" smtClean="0"/>
              <a:t>20</a:t>
            </a:fld>
            <a:endParaRPr lang="en-CA"/>
          </a:p>
        </p:txBody>
      </p:sp>
    </p:spTree>
    <p:extLst>
      <p:ext uri="{BB962C8B-B14F-4D97-AF65-F5344CB8AC3E}">
        <p14:creationId xmlns:p14="http://schemas.microsoft.com/office/powerpoint/2010/main" val="1442084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06">
              <a:defRPr/>
            </a:pPr>
            <a:r>
              <a:rPr lang="en-US" dirty="0" smtClean="0">
                <a:sym typeface="Wingdings" panose="05000000000000000000" pitchFamily="2" charset="2"/>
              </a:rPr>
              <a:t> - advantages</a:t>
            </a:r>
            <a:endParaRPr lang="en-US" dirty="0" smtClean="0"/>
          </a:p>
          <a:p>
            <a:pPr defTabSz="915406">
              <a:defRPr/>
            </a:pPr>
            <a:r>
              <a:rPr lang="en-US" dirty="0" smtClean="0">
                <a:sym typeface="Wingdings"/>
              </a:rPr>
              <a:t> - information, not good or bad</a:t>
            </a:r>
            <a:endParaRPr lang="en-US" dirty="0" smtClean="0"/>
          </a:p>
          <a:p>
            <a:pPr defTabSz="915406">
              <a:defRPr/>
            </a:pPr>
            <a:r>
              <a:rPr lang="en-US" dirty="0" smtClean="0">
                <a:sym typeface="Wingdings" panose="05000000000000000000" pitchFamily="2" charset="2"/>
              </a:rPr>
              <a:t> - disadvantages</a:t>
            </a:r>
            <a:endParaRPr lang="en-US" dirty="0" smtClean="0"/>
          </a:p>
          <a:p>
            <a:endParaRPr lang="en-CA" dirty="0"/>
          </a:p>
        </p:txBody>
      </p:sp>
      <p:sp>
        <p:nvSpPr>
          <p:cNvPr id="4" name="Slide Number Placeholder 3"/>
          <p:cNvSpPr>
            <a:spLocks noGrp="1"/>
          </p:cNvSpPr>
          <p:nvPr>
            <p:ph type="sldNum" sz="quarter" idx="10"/>
          </p:nvPr>
        </p:nvSpPr>
        <p:spPr/>
        <p:txBody>
          <a:bodyPr/>
          <a:lstStyle/>
          <a:p>
            <a:fld id="{30309066-0692-4616-936B-64479EC44DBB}" type="slidenum">
              <a:rPr lang="en-CA" smtClean="0"/>
              <a:t>21</a:t>
            </a:fld>
            <a:endParaRPr lang="en-CA"/>
          </a:p>
        </p:txBody>
      </p:sp>
    </p:spTree>
    <p:extLst>
      <p:ext uri="{BB962C8B-B14F-4D97-AF65-F5344CB8AC3E}">
        <p14:creationId xmlns:p14="http://schemas.microsoft.com/office/powerpoint/2010/main" val="3430356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06">
              <a:defRPr/>
            </a:pPr>
            <a:r>
              <a:rPr lang="en-US" dirty="0">
                <a:sym typeface="Wingdings" panose="05000000000000000000" pitchFamily="2" charset="2"/>
              </a:rPr>
              <a:t> - advantages</a:t>
            </a:r>
            <a:endParaRPr lang="en-US" dirty="0"/>
          </a:p>
          <a:p>
            <a:pPr defTabSz="915406">
              <a:defRPr/>
            </a:pPr>
            <a:r>
              <a:rPr lang="en-US" dirty="0">
                <a:sym typeface="Wingdings"/>
              </a:rPr>
              <a:t> - information, not good or bad</a:t>
            </a:r>
            <a:endParaRPr lang="en-US" dirty="0"/>
          </a:p>
          <a:p>
            <a:pPr defTabSz="915406">
              <a:defRPr/>
            </a:pPr>
            <a:r>
              <a:rPr lang="en-US" dirty="0">
                <a:sym typeface="Wingdings" panose="05000000000000000000" pitchFamily="2" charset="2"/>
              </a:rPr>
              <a:t> - disadvantages</a:t>
            </a:r>
            <a:endParaRPr lang="en-US" dirty="0"/>
          </a:p>
          <a:p>
            <a:endParaRPr lang="en-US" dirty="0"/>
          </a:p>
        </p:txBody>
      </p:sp>
      <p:sp>
        <p:nvSpPr>
          <p:cNvPr id="4" name="Slide Number Placeholder 3"/>
          <p:cNvSpPr>
            <a:spLocks noGrp="1"/>
          </p:cNvSpPr>
          <p:nvPr>
            <p:ph type="sldNum" sz="quarter" idx="10"/>
          </p:nvPr>
        </p:nvSpPr>
        <p:spPr/>
        <p:txBody>
          <a:bodyPr/>
          <a:lstStyle/>
          <a:p>
            <a:fld id="{78096AFB-CAE7-47F0-AF06-64FC35D673FF}" type="slidenum">
              <a:rPr lang="en-US" smtClean="0"/>
              <a:t>23</a:t>
            </a:fld>
            <a:endParaRPr lang="en-US"/>
          </a:p>
        </p:txBody>
      </p:sp>
    </p:spTree>
    <p:extLst>
      <p:ext uri="{BB962C8B-B14F-4D97-AF65-F5344CB8AC3E}">
        <p14:creationId xmlns:p14="http://schemas.microsoft.com/office/powerpoint/2010/main" val="4207376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Key points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Check the expiration date</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Ensure you’re rolling it the right way</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Pinch the tip</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Roll the condom to the base of the penis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After ejaculation, hold the base of the condom while pulling out</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Tie a knot in the condom and throw it in the garbage (not in a toilet!)</a:t>
            </a:r>
            <a:endParaRPr lang="en-CA" dirty="0"/>
          </a:p>
        </p:txBody>
      </p:sp>
      <p:sp>
        <p:nvSpPr>
          <p:cNvPr id="4" name="Slide Number Placeholder 3"/>
          <p:cNvSpPr>
            <a:spLocks noGrp="1"/>
          </p:cNvSpPr>
          <p:nvPr>
            <p:ph type="sldNum" sz="quarter" idx="10"/>
          </p:nvPr>
        </p:nvSpPr>
        <p:spPr/>
        <p:txBody>
          <a:bodyPr/>
          <a:lstStyle/>
          <a:p>
            <a:fld id="{716E48C3-947F-41E2-AEBC-66E37AAA9F3E}" type="slidenum">
              <a:rPr lang="en-CA" smtClean="0"/>
              <a:t>24</a:t>
            </a:fld>
            <a:endParaRPr lang="en-CA"/>
          </a:p>
        </p:txBody>
      </p:sp>
    </p:spTree>
    <p:extLst>
      <p:ext uri="{BB962C8B-B14F-4D97-AF65-F5344CB8AC3E}">
        <p14:creationId xmlns:p14="http://schemas.microsoft.com/office/powerpoint/2010/main" val="3789520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716E48C3-947F-41E2-AEBC-66E37AAA9F3E}" type="slidenum">
              <a:rPr lang="en-CA" smtClean="0"/>
              <a:t>26</a:t>
            </a:fld>
            <a:endParaRPr lang="en-CA"/>
          </a:p>
        </p:txBody>
      </p:sp>
    </p:spTree>
    <p:extLst>
      <p:ext uri="{BB962C8B-B14F-4D97-AF65-F5344CB8AC3E}">
        <p14:creationId xmlns:p14="http://schemas.microsoft.com/office/powerpoint/2010/main" val="3260771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Emotional cost</a:t>
            </a:r>
            <a:endParaRPr lang="en-US" dirty="0"/>
          </a:p>
        </p:txBody>
      </p:sp>
      <p:sp>
        <p:nvSpPr>
          <p:cNvPr id="4" name="Slide Number Placeholder 3"/>
          <p:cNvSpPr>
            <a:spLocks noGrp="1"/>
          </p:cNvSpPr>
          <p:nvPr>
            <p:ph type="sldNum" sz="quarter" idx="10"/>
          </p:nvPr>
        </p:nvSpPr>
        <p:spPr/>
        <p:txBody>
          <a:bodyPr/>
          <a:lstStyle/>
          <a:p>
            <a:fld id="{1477C139-DA6D-4656-AD19-C403EB5B162E}" type="slidenum">
              <a:rPr lang="en-US" smtClean="0"/>
              <a:t>32</a:t>
            </a:fld>
            <a:endParaRPr lang="en-US"/>
          </a:p>
        </p:txBody>
      </p:sp>
    </p:spTree>
    <p:extLst>
      <p:ext uri="{BB962C8B-B14F-4D97-AF65-F5344CB8AC3E}">
        <p14:creationId xmlns:p14="http://schemas.microsoft.com/office/powerpoint/2010/main" val="32495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spcBef>
                <a:spcPts val="306"/>
              </a:spcBef>
              <a:spcAft>
                <a:spcPts val="306"/>
              </a:spcAft>
            </a:pPr>
            <a:r>
              <a:rPr lang="en-US" dirty="0" smtClean="0"/>
              <a:t>Write</a:t>
            </a:r>
            <a:r>
              <a:rPr lang="en-US" baseline="0" dirty="0" smtClean="0"/>
              <a:t> the group agreement on a whiteboard/ chart paper and hang up in the room. If anyone doesn’t follow this agreement, you can say “I want to remind everyone about the group agreement we all agreed to at the beginning of the class”</a:t>
            </a:r>
          </a:p>
          <a:p>
            <a:pPr lvl="1">
              <a:lnSpc>
                <a:spcPct val="90000"/>
              </a:lnSpc>
              <a:spcBef>
                <a:spcPts val="306"/>
              </a:spcBef>
              <a:spcAft>
                <a:spcPts val="306"/>
              </a:spcAft>
            </a:pPr>
            <a:endParaRPr lang="en-US" dirty="0" smtClean="0"/>
          </a:p>
          <a:p>
            <a:pPr lvl="1">
              <a:lnSpc>
                <a:spcPct val="90000"/>
              </a:lnSpc>
              <a:spcBef>
                <a:spcPts val="306"/>
              </a:spcBef>
              <a:spcAft>
                <a:spcPts val="306"/>
              </a:spcAft>
            </a:pPr>
            <a:endParaRPr lang="en-US" dirty="0" smtClean="0"/>
          </a:p>
          <a:p>
            <a:pPr lvl="1">
              <a:lnSpc>
                <a:spcPct val="90000"/>
              </a:lnSpc>
              <a:spcBef>
                <a:spcPts val="306"/>
              </a:spcBef>
              <a:spcAft>
                <a:spcPts val="306"/>
              </a:spcAft>
            </a:pPr>
            <a:endParaRPr lang="en-US" dirty="0" smtClean="0"/>
          </a:p>
          <a:p>
            <a:endParaRPr lang="en-US" dirty="0"/>
          </a:p>
        </p:txBody>
      </p:sp>
      <p:sp>
        <p:nvSpPr>
          <p:cNvPr id="4" name="Slide Number Placeholder 3"/>
          <p:cNvSpPr>
            <a:spLocks noGrp="1"/>
          </p:cNvSpPr>
          <p:nvPr>
            <p:ph type="sldNum" sz="quarter" idx="10"/>
          </p:nvPr>
        </p:nvSpPr>
        <p:spPr/>
        <p:txBody>
          <a:bodyPr/>
          <a:lstStyle/>
          <a:p>
            <a:fld id="{19F2B2CF-D52F-462E-A31B-8CDB59F9291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777585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Emotional cost</a:t>
            </a:r>
            <a:endParaRPr lang="en-US" dirty="0"/>
          </a:p>
        </p:txBody>
      </p:sp>
      <p:sp>
        <p:nvSpPr>
          <p:cNvPr id="4" name="Slide Number Placeholder 3"/>
          <p:cNvSpPr>
            <a:spLocks noGrp="1"/>
          </p:cNvSpPr>
          <p:nvPr>
            <p:ph type="sldNum" sz="quarter" idx="10"/>
          </p:nvPr>
        </p:nvSpPr>
        <p:spPr/>
        <p:txBody>
          <a:bodyPr/>
          <a:lstStyle/>
          <a:p>
            <a:fld id="{1477C139-DA6D-4656-AD19-C403EB5B162E}" type="slidenum">
              <a:rPr lang="en-US" smtClean="0"/>
              <a:t>33</a:t>
            </a:fld>
            <a:endParaRPr lang="en-US"/>
          </a:p>
        </p:txBody>
      </p:sp>
    </p:spTree>
    <p:extLst>
      <p:ext uri="{BB962C8B-B14F-4D97-AF65-F5344CB8AC3E}">
        <p14:creationId xmlns:p14="http://schemas.microsoft.com/office/powerpoint/2010/main" val="324951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7C139-DA6D-4656-AD19-C403EB5B162E}" type="slidenum">
              <a:rPr lang="en-US" smtClean="0"/>
              <a:t>34</a:t>
            </a:fld>
            <a:endParaRPr lang="en-US"/>
          </a:p>
        </p:txBody>
      </p:sp>
    </p:spTree>
    <p:extLst>
      <p:ext uri="{BB962C8B-B14F-4D97-AF65-F5344CB8AC3E}">
        <p14:creationId xmlns:p14="http://schemas.microsoft.com/office/powerpoint/2010/main" val="324951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should</a:t>
            </a:r>
            <a:r>
              <a:rPr lang="en-US" baseline="0" dirty="0" smtClean="0"/>
              <a:t> you consider when considering adoption?</a:t>
            </a:r>
            <a:endParaRPr lang="en-US" dirty="0"/>
          </a:p>
        </p:txBody>
      </p:sp>
      <p:sp>
        <p:nvSpPr>
          <p:cNvPr id="4" name="Slide Number Placeholder 3"/>
          <p:cNvSpPr>
            <a:spLocks noGrp="1"/>
          </p:cNvSpPr>
          <p:nvPr>
            <p:ph type="sldNum" sz="quarter" idx="10"/>
          </p:nvPr>
        </p:nvSpPr>
        <p:spPr/>
        <p:txBody>
          <a:bodyPr/>
          <a:lstStyle/>
          <a:p>
            <a:fld id="{1477C139-DA6D-4656-AD19-C403EB5B162E}" type="slidenum">
              <a:rPr lang="en-US" smtClean="0"/>
              <a:t>35</a:t>
            </a:fld>
            <a:endParaRPr lang="en-US"/>
          </a:p>
        </p:txBody>
      </p:sp>
    </p:spTree>
    <p:extLst>
      <p:ext uri="{BB962C8B-B14F-4D97-AF65-F5344CB8AC3E}">
        <p14:creationId xmlns:p14="http://schemas.microsoft.com/office/powerpoint/2010/main" val="324951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7C139-DA6D-4656-AD19-C403EB5B162E}" type="slidenum">
              <a:rPr lang="en-US" smtClean="0"/>
              <a:t>36</a:t>
            </a:fld>
            <a:endParaRPr lang="en-US"/>
          </a:p>
        </p:txBody>
      </p:sp>
    </p:spTree>
    <p:extLst>
      <p:ext uri="{BB962C8B-B14F-4D97-AF65-F5344CB8AC3E}">
        <p14:creationId xmlns:p14="http://schemas.microsoft.com/office/powerpoint/2010/main" val="324951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7C139-DA6D-4656-AD19-C403EB5B162E}" type="slidenum">
              <a:rPr lang="en-US" smtClean="0"/>
              <a:t>38</a:t>
            </a:fld>
            <a:endParaRPr lang="en-US"/>
          </a:p>
        </p:txBody>
      </p:sp>
    </p:spTree>
    <p:extLst>
      <p:ext uri="{BB962C8B-B14F-4D97-AF65-F5344CB8AC3E}">
        <p14:creationId xmlns:p14="http://schemas.microsoft.com/office/powerpoint/2010/main" val="324951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7C139-DA6D-4656-AD19-C403EB5B162E}" type="slidenum">
              <a:rPr lang="en-US" smtClean="0"/>
              <a:t>42</a:t>
            </a:fld>
            <a:endParaRPr lang="en-US"/>
          </a:p>
        </p:txBody>
      </p:sp>
    </p:spTree>
    <p:extLst>
      <p:ext uri="{BB962C8B-B14F-4D97-AF65-F5344CB8AC3E}">
        <p14:creationId xmlns:p14="http://schemas.microsoft.com/office/powerpoint/2010/main" val="324951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spcBef>
                <a:spcPts val="306"/>
              </a:spcBef>
              <a:spcAft>
                <a:spcPts val="306"/>
              </a:spcAft>
            </a:pPr>
            <a:r>
              <a:rPr lang="en-US" dirty="0" smtClean="0"/>
              <a:t>Some</a:t>
            </a:r>
            <a:r>
              <a:rPr lang="en-US" baseline="0" dirty="0" smtClean="0"/>
              <a:t> students will say “But I don’t like to hear about private body parts!”</a:t>
            </a:r>
            <a:endParaRPr lang="en-US" dirty="0" smtClean="0"/>
          </a:p>
          <a:p>
            <a:pPr lvl="1">
              <a:lnSpc>
                <a:spcPct val="90000"/>
              </a:lnSpc>
              <a:spcBef>
                <a:spcPts val="306"/>
              </a:spcBef>
              <a:spcAft>
                <a:spcPts val="306"/>
              </a:spcAft>
            </a:pPr>
            <a:endParaRPr lang="en-US" dirty="0" smtClean="0"/>
          </a:p>
          <a:p>
            <a:endParaRPr lang="en-US" dirty="0"/>
          </a:p>
        </p:txBody>
      </p:sp>
      <p:sp>
        <p:nvSpPr>
          <p:cNvPr id="4" name="Slide Number Placeholder 3"/>
          <p:cNvSpPr>
            <a:spLocks noGrp="1"/>
          </p:cNvSpPr>
          <p:nvPr>
            <p:ph type="sldNum" sz="quarter" idx="10"/>
          </p:nvPr>
        </p:nvSpPr>
        <p:spPr/>
        <p:txBody>
          <a:bodyPr/>
          <a:lstStyle/>
          <a:p>
            <a:fld id="{19F2B2CF-D52F-462E-A31B-8CDB59F92910}"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968760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spcBef>
                <a:spcPts val="306"/>
              </a:spcBef>
              <a:spcAft>
                <a:spcPts val="306"/>
              </a:spcAft>
            </a:pPr>
            <a:endParaRPr lang="en-US" dirty="0" smtClean="0"/>
          </a:p>
          <a:p>
            <a:pPr lvl="1">
              <a:lnSpc>
                <a:spcPct val="90000"/>
              </a:lnSpc>
              <a:spcBef>
                <a:spcPts val="306"/>
              </a:spcBef>
              <a:spcAft>
                <a:spcPts val="306"/>
              </a:spcAft>
            </a:pPr>
            <a:r>
              <a:rPr lang="en-US" dirty="0" smtClean="0"/>
              <a:t>“Some students will say “But I’m not</a:t>
            </a:r>
            <a:r>
              <a:rPr lang="en-US" baseline="0" dirty="0" smtClean="0"/>
              <a:t> even having sex!”</a:t>
            </a:r>
            <a:endParaRPr lang="en-US" dirty="0" smtClean="0"/>
          </a:p>
        </p:txBody>
      </p:sp>
      <p:sp>
        <p:nvSpPr>
          <p:cNvPr id="4" name="Slide Number Placeholder 3"/>
          <p:cNvSpPr>
            <a:spLocks noGrp="1"/>
          </p:cNvSpPr>
          <p:nvPr>
            <p:ph type="sldNum" sz="quarter" idx="10"/>
          </p:nvPr>
        </p:nvSpPr>
        <p:spPr/>
        <p:txBody>
          <a:bodyPr/>
          <a:lstStyle/>
          <a:p>
            <a:fld id="{19F2B2CF-D52F-462E-A31B-8CDB59F9291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27062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spcBef>
                <a:spcPts val="300"/>
              </a:spcBef>
              <a:spcAft>
                <a:spcPts val="300"/>
              </a:spcAft>
            </a:pPr>
            <a:endParaRPr lang="en-US" dirty="0" smtClean="0"/>
          </a:p>
          <a:p>
            <a:pPr lvl="1">
              <a:lnSpc>
                <a:spcPct val="90000"/>
              </a:lnSpc>
              <a:spcBef>
                <a:spcPts val="300"/>
              </a:spcBef>
              <a:spcAft>
                <a:spcPts val="300"/>
              </a:spcAft>
            </a:pPr>
            <a:endParaRPr lang="en-US" dirty="0" smtClean="0"/>
          </a:p>
          <a:p>
            <a:pPr lvl="1">
              <a:lnSpc>
                <a:spcPct val="90000"/>
              </a:lnSpc>
              <a:spcBef>
                <a:spcPts val="300"/>
              </a:spcBef>
              <a:spcAft>
                <a:spcPts val="300"/>
              </a:spcAft>
            </a:pPr>
            <a:endParaRPr lang="en-US" dirty="0" smtClean="0"/>
          </a:p>
          <a:p>
            <a:endParaRPr lang="en-US" dirty="0"/>
          </a:p>
        </p:txBody>
      </p:sp>
      <p:sp>
        <p:nvSpPr>
          <p:cNvPr id="4" name="Slide Number Placeholder 3"/>
          <p:cNvSpPr>
            <a:spLocks noGrp="1"/>
          </p:cNvSpPr>
          <p:nvPr>
            <p:ph type="sldNum" sz="quarter" idx="10"/>
          </p:nvPr>
        </p:nvSpPr>
        <p:spPr/>
        <p:txBody>
          <a:bodyPr/>
          <a:lstStyle/>
          <a:p>
            <a:fld id="{19F2B2CF-D52F-462E-A31B-8CDB59F92910}" type="slidenum">
              <a:rPr lang="en-US" smtClean="0"/>
              <a:pPr/>
              <a:t>6</a:t>
            </a:fld>
            <a:endParaRPr lang="en-US"/>
          </a:p>
        </p:txBody>
      </p:sp>
    </p:spTree>
    <p:extLst>
      <p:ext uri="{BB962C8B-B14F-4D97-AF65-F5344CB8AC3E}">
        <p14:creationId xmlns:p14="http://schemas.microsoft.com/office/powerpoint/2010/main" val="3758304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mn-lt"/>
                <a:ea typeface="+mn-ea"/>
                <a:cs typeface="+mn-cs"/>
              </a:rPr>
              <a:t>Before we get started, it’s important that we all know which body parts we’re talking about. </a:t>
            </a:r>
          </a:p>
          <a:p>
            <a:pPr lvl="0"/>
            <a:r>
              <a:rPr lang="en-CA" sz="1200" kern="1200" dirty="0" smtClean="0">
                <a:solidFill>
                  <a:schemeClr val="tx1"/>
                </a:solidFill>
                <a:effectLst/>
                <a:latin typeface="+mn-lt"/>
                <a:ea typeface="+mn-ea"/>
                <a:cs typeface="+mn-cs"/>
              </a:rPr>
              <a:t>For women, eggs (or ‘ova’) are produced in the ovaries. They travel down the fallopian tube into the uterus. If sperm from the male have travelled up the vagina, then the egg may become fertilized. If the egg is fertilized, it can implant into the endometrium, and the baby can then grow in the uterus.</a:t>
            </a:r>
          </a:p>
          <a:p>
            <a:pPr lvl="0"/>
            <a:r>
              <a:rPr lang="en-CA" sz="1200" kern="1200" dirty="0" smtClean="0">
                <a:solidFill>
                  <a:schemeClr val="tx1"/>
                </a:solidFill>
                <a:effectLst/>
                <a:latin typeface="+mn-lt"/>
                <a:ea typeface="+mn-ea"/>
                <a:cs typeface="+mn-cs"/>
              </a:rPr>
              <a:t>For men, sperm are produced in the testicles. The sperm mature as they move through the epididymis and vas deferens. Semen is the fluid that leaves a person’s penis when they ejaculate. Semen is made up of sperm and fluids from the prostate gland and seminal vesicles. </a:t>
            </a:r>
          </a:p>
          <a:p>
            <a:endParaRPr lang="en-CA" dirty="0"/>
          </a:p>
        </p:txBody>
      </p:sp>
      <p:sp>
        <p:nvSpPr>
          <p:cNvPr id="4" name="Slide Number Placeholder 3"/>
          <p:cNvSpPr>
            <a:spLocks noGrp="1"/>
          </p:cNvSpPr>
          <p:nvPr>
            <p:ph type="sldNum" sz="quarter" idx="10"/>
          </p:nvPr>
        </p:nvSpPr>
        <p:spPr/>
        <p:txBody>
          <a:bodyPr/>
          <a:lstStyle/>
          <a:p>
            <a:fld id="{716E48C3-947F-41E2-AEBC-66E37AAA9F3E}" type="slidenum">
              <a:rPr lang="en-CA" smtClean="0"/>
              <a:t>7</a:t>
            </a:fld>
            <a:endParaRPr lang="en-CA"/>
          </a:p>
        </p:txBody>
      </p:sp>
    </p:spTree>
    <p:extLst>
      <p:ext uri="{BB962C8B-B14F-4D97-AF65-F5344CB8AC3E}">
        <p14:creationId xmlns:p14="http://schemas.microsoft.com/office/powerpoint/2010/main" val="2022907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Women and girls who have had their period (or “monthlies”) can get pregnant. Each month, the endometrium grows to create a place for the egg to implant if it is fertilized. If the egg is not fertilized and does not implant, the endometrium releases and is lost as menstrual blood.</a:t>
            </a:r>
          </a:p>
          <a:p>
            <a:endParaRPr lang="en-CA" dirty="0"/>
          </a:p>
        </p:txBody>
      </p:sp>
      <p:sp>
        <p:nvSpPr>
          <p:cNvPr id="4" name="Slide Number Placeholder 3"/>
          <p:cNvSpPr>
            <a:spLocks noGrp="1"/>
          </p:cNvSpPr>
          <p:nvPr>
            <p:ph type="sldNum" sz="quarter" idx="10"/>
          </p:nvPr>
        </p:nvSpPr>
        <p:spPr/>
        <p:txBody>
          <a:bodyPr/>
          <a:lstStyle/>
          <a:p>
            <a:fld id="{716E48C3-947F-41E2-AEBC-66E37AAA9F3E}" type="slidenum">
              <a:rPr lang="en-CA" smtClean="0"/>
              <a:t>8</a:t>
            </a:fld>
            <a:endParaRPr lang="en-CA"/>
          </a:p>
        </p:txBody>
      </p:sp>
    </p:spTree>
    <p:extLst>
      <p:ext uri="{BB962C8B-B14F-4D97-AF65-F5344CB8AC3E}">
        <p14:creationId xmlns:p14="http://schemas.microsoft.com/office/powerpoint/2010/main" val="228331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spcBef>
                <a:spcPts val="300"/>
              </a:spcBef>
              <a:spcAft>
                <a:spcPts val="300"/>
              </a:spcAft>
            </a:pPr>
            <a:endParaRPr lang="en-US" dirty="0" smtClean="0"/>
          </a:p>
          <a:p>
            <a:pPr lvl="1">
              <a:lnSpc>
                <a:spcPct val="90000"/>
              </a:lnSpc>
              <a:spcBef>
                <a:spcPts val="300"/>
              </a:spcBef>
              <a:spcAft>
                <a:spcPts val="300"/>
              </a:spcAft>
            </a:pPr>
            <a:endParaRPr lang="en-US" dirty="0" smtClean="0"/>
          </a:p>
          <a:p>
            <a:pPr lvl="1">
              <a:lnSpc>
                <a:spcPct val="90000"/>
              </a:lnSpc>
              <a:spcBef>
                <a:spcPts val="300"/>
              </a:spcBef>
              <a:spcAft>
                <a:spcPts val="300"/>
              </a:spcAft>
            </a:pPr>
            <a:endParaRPr lang="en-US" dirty="0" smtClean="0"/>
          </a:p>
          <a:p>
            <a:endParaRPr lang="en-US" dirty="0"/>
          </a:p>
        </p:txBody>
      </p:sp>
      <p:sp>
        <p:nvSpPr>
          <p:cNvPr id="4" name="Slide Number Placeholder 3"/>
          <p:cNvSpPr>
            <a:spLocks noGrp="1"/>
          </p:cNvSpPr>
          <p:nvPr>
            <p:ph type="sldNum" sz="quarter" idx="10"/>
          </p:nvPr>
        </p:nvSpPr>
        <p:spPr/>
        <p:txBody>
          <a:bodyPr/>
          <a:lstStyle/>
          <a:p>
            <a:fld id="{19F2B2CF-D52F-462E-A31B-8CDB59F92910}" type="slidenum">
              <a:rPr lang="en-US" smtClean="0"/>
              <a:pPr/>
              <a:t>9</a:t>
            </a:fld>
            <a:endParaRPr lang="en-US"/>
          </a:p>
        </p:txBody>
      </p:sp>
    </p:spTree>
    <p:extLst>
      <p:ext uri="{BB962C8B-B14F-4D97-AF65-F5344CB8AC3E}">
        <p14:creationId xmlns:p14="http://schemas.microsoft.com/office/powerpoint/2010/main" val="3171216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spcBef>
                <a:spcPts val="300"/>
              </a:spcBef>
              <a:spcAft>
                <a:spcPts val="300"/>
              </a:spcAft>
            </a:pPr>
            <a:endParaRPr lang="en-US" dirty="0" smtClean="0"/>
          </a:p>
          <a:p>
            <a:pPr lvl="1">
              <a:lnSpc>
                <a:spcPct val="90000"/>
              </a:lnSpc>
              <a:spcBef>
                <a:spcPts val="300"/>
              </a:spcBef>
              <a:spcAft>
                <a:spcPts val="300"/>
              </a:spcAft>
            </a:pPr>
            <a:endParaRPr lang="en-US" dirty="0" smtClean="0"/>
          </a:p>
          <a:p>
            <a:pPr lvl="1">
              <a:lnSpc>
                <a:spcPct val="90000"/>
              </a:lnSpc>
              <a:spcBef>
                <a:spcPts val="300"/>
              </a:spcBef>
              <a:spcAft>
                <a:spcPts val="300"/>
              </a:spcAft>
            </a:pPr>
            <a:endParaRPr lang="en-US" dirty="0" smtClean="0"/>
          </a:p>
          <a:p>
            <a:endParaRPr lang="en-US" dirty="0"/>
          </a:p>
        </p:txBody>
      </p:sp>
      <p:sp>
        <p:nvSpPr>
          <p:cNvPr id="4" name="Slide Number Placeholder 3"/>
          <p:cNvSpPr>
            <a:spLocks noGrp="1"/>
          </p:cNvSpPr>
          <p:nvPr>
            <p:ph type="sldNum" sz="quarter" idx="10"/>
          </p:nvPr>
        </p:nvSpPr>
        <p:spPr/>
        <p:txBody>
          <a:bodyPr/>
          <a:lstStyle/>
          <a:p>
            <a:fld id="{19F2B2CF-D52F-462E-A31B-8CDB59F92910}" type="slidenum">
              <a:rPr lang="en-US" smtClean="0"/>
              <a:pPr/>
              <a:t>10</a:t>
            </a:fld>
            <a:endParaRPr lang="en-US"/>
          </a:p>
        </p:txBody>
      </p:sp>
    </p:spTree>
    <p:extLst>
      <p:ext uri="{BB962C8B-B14F-4D97-AF65-F5344CB8AC3E}">
        <p14:creationId xmlns:p14="http://schemas.microsoft.com/office/powerpoint/2010/main" val="2968021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7" name="Date Placeholder 3"/>
          <p:cNvSpPr>
            <a:spLocks noGrp="1"/>
          </p:cNvSpPr>
          <p:nvPr>
            <p:ph type="dt" sz="half" idx="10"/>
          </p:nvPr>
        </p:nvSpPr>
        <p:spPr>
          <a:xfrm>
            <a:off x="1371600" y="3886200"/>
            <a:ext cx="1905000" cy="457200"/>
          </a:xfrm>
          <a:prstGeom prst="rect">
            <a:avLst/>
          </a:prstGeom>
        </p:spPr>
        <p:txBody>
          <a:bodyPr/>
          <a:lstStyle>
            <a:lvl1pPr>
              <a:defRPr>
                <a:solidFill>
                  <a:srgbClr val="0070C0"/>
                </a:solidFill>
              </a:defRPr>
            </a:lvl1pPr>
          </a:lstStyle>
          <a:p>
            <a:endParaRPr lang="en-US" dirty="0"/>
          </a:p>
        </p:txBody>
      </p:sp>
    </p:spTree>
    <p:extLst>
      <p:ext uri="{BB962C8B-B14F-4D97-AF65-F5344CB8AC3E}">
        <p14:creationId xmlns:p14="http://schemas.microsoft.com/office/powerpoint/2010/main" val="78523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6878B-36E5-4F09-9214-176A1E1FBA10}" type="datetimeFigureOut">
              <a:rPr lang="en-CA" smtClean="0"/>
              <a:pPr/>
              <a:t>2017-03-27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326878B-36E5-4F09-9214-176A1E1FBA10}" type="datetimeFigureOut">
              <a:rPr lang="en-CA" smtClean="0"/>
              <a:pPr/>
              <a:t>2017-03-27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326878B-36E5-4F09-9214-176A1E1FBA10}" type="datetimeFigureOut">
              <a:rPr lang="en-CA" smtClean="0"/>
              <a:pPr/>
              <a:t>2017-03-27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326878B-36E5-4F09-9214-176A1E1FBA10}" type="datetimeFigureOut">
              <a:rPr lang="en-CA" smtClean="0"/>
              <a:pPr/>
              <a:t>2017-03-27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6878B-36E5-4F09-9214-176A1E1FBA10}" type="datetimeFigureOut">
              <a:rPr lang="en-CA" smtClean="0"/>
              <a:pPr/>
              <a:t>2017-03-27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2017-03-27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2017-03-27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878B-36E5-4F09-9214-176A1E1FBA10}" type="datetimeFigureOut">
              <a:rPr lang="en-CA" smtClean="0"/>
              <a:pPr/>
              <a:t>2017-03-27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D0E6-9D1D-4FEB-939D-095AAEFE68BF}" type="slidenum">
              <a:rPr lang="en-CA" smtClean="0"/>
              <a:pPr/>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bedsider.org/methods/matri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www.irespectmyself.c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bedsider.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590800"/>
            <a:ext cx="8305800" cy="2308225"/>
          </a:xfrm>
        </p:spPr>
        <p:txBody>
          <a:bodyPr>
            <a:normAutofit fontScale="90000"/>
          </a:bodyPr>
          <a:lstStyle/>
          <a:p>
            <a:r>
              <a:rPr lang="en-CA" sz="6000" b="1" dirty="0" smtClean="0">
                <a:latin typeface="Arial" pitchFamily="34" charset="0"/>
                <a:cs typeface="Arial" pitchFamily="34" charset="0"/>
              </a:rPr>
              <a:t>Pregnancy, </a:t>
            </a:r>
            <a:r>
              <a:rPr lang="en-CA" sz="6000" b="1" dirty="0" smtClean="0">
                <a:latin typeface="Arial" pitchFamily="34" charset="0"/>
                <a:cs typeface="Arial" pitchFamily="34" charset="0"/>
              </a:rPr>
              <a:t>Family Planning, </a:t>
            </a:r>
            <a:r>
              <a:rPr lang="en-CA" sz="6000" b="1" dirty="0" smtClean="0">
                <a:latin typeface="Arial" pitchFamily="34" charset="0"/>
                <a:cs typeface="Arial" pitchFamily="34" charset="0"/>
              </a:rPr>
              <a:t>and Safer Sex </a:t>
            </a:r>
            <a:endParaRPr lang="en-CA" sz="6000" b="1" dirty="0">
              <a:latin typeface="Arial" pitchFamily="34" charset="0"/>
              <a:cs typeface="Arial" pitchFamily="34" charset="0"/>
            </a:endParaRPr>
          </a:p>
        </p:txBody>
      </p:sp>
      <p:sp>
        <p:nvSpPr>
          <p:cNvPr id="3" name="Subtitle 2"/>
          <p:cNvSpPr>
            <a:spLocks noGrp="1"/>
          </p:cNvSpPr>
          <p:nvPr>
            <p:ph type="subTitle" idx="1"/>
          </p:nvPr>
        </p:nvSpPr>
        <p:spPr>
          <a:xfrm>
            <a:off x="228600" y="5638800"/>
            <a:ext cx="6927776" cy="1219200"/>
          </a:xfrm>
        </p:spPr>
        <p:txBody>
          <a:bodyPr>
            <a:normAutofit fontScale="92500" lnSpcReduction="20000"/>
          </a:bodyPr>
          <a:lstStyle/>
          <a:p>
            <a:pPr algn="l"/>
            <a:endParaRPr lang="en-CA" sz="2800" i="1" dirty="0" smtClean="0">
              <a:solidFill>
                <a:schemeClr val="tx1"/>
              </a:solidFill>
              <a:latin typeface="Arial" pitchFamily="34" charset="0"/>
              <a:cs typeface="Arial" pitchFamily="34" charset="0"/>
            </a:endParaRPr>
          </a:p>
          <a:p>
            <a:pPr algn="l"/>
            <a:r>
              <a:rPr lang="en-CA" sz="2800" i="1" dirty="0" smtClean="0">
                <a:solidFill>
                  <a:schemeClr val="tx1"/>
                </a:solidFill>
                <a:latin typeface="Arial" pitchFamily="34" charset="0"/>
                <a:cs typeface="Arial" pitchFamily="34" charset="0"/>
              </a:rPr>
              <a:t>Date:</a:t>
            </a:r>
          </a:p>
          <a:p>
            <a:pPr algn="l"/>
            <a:r>
              <a:rPr lang="en-CA" sz="2800" i="1" dirty="0" smtClean="0">
                <a:solidFill>
                  <a:schemeClr val="tx1"/>
                </a:solidFill>
                <a:latin typeface="Arial" pitchFamily="34" charset="0"/>
                <a:cs typeface="Arial" pitchFamily="34" charset="0"/>
              </a:rPr>
              <a:t>Presented By:</a:t>
            </a:r>
          </a:p>
        </p:txBody>
      </p:sp>
    </p:spTree>
    <p:extLst>
      <p:ext uri="{BB962C8B-B14F-4D97-AF65-F5344CB8AC3E}">
        <p14:creationId xmlns:p14="http://schemas.microsoft.com/office/powerpoint/2010/main" val="352861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2400"/>
            <a:ext cx="8229600" cy="1143000"/>
          </a:xfrm>
        </p:spPr>
        <p:txBody>
          <a:bodyPr/>
          <a:lstStyle/>
          <a:p>
            <a:pPr algn="ctr"/>
            <a:r>
              <a:rPr lang="en-US" dirty="0" smtClean="0"/>
              <a:t>How does pregnancy happen?</a:t>
            </a:r>
            <a:endParaRPr lang="en-US" dirty="0"/>
          </a:p>
        </p:txBody>
      </p:sp>
      <p:sp>
        <p:nvSpPr>
          <p:cNvPr id="4" name="TextBox 3"/>
          <p:cNvSpPr txBox="1"/>
          <p:nvPr/>
        </p:nvSpPr>
        <p:spPr>
          <a:xfrm>
            <a:off x="457200" y="5695890"/>
            <a:ext cx="3581400" cy="261610"/>
          </a:xfrm>
          <a:prstGeom prst="rect">
            <a:avLst/>
          </a:prstGeom>
          <a:noFill/>
        </p:spPr>
        <p:txBody>
          <a:bodyPr wrap="square" rtlCol="0">
            <a:spAutoFit/>
          </a:bodyPr>
          <a:lstStyle/>
          <a:p>
            <a:endParaRPr lang="en-US" sz="1100" dirty="0"/>
          </a:p>
        </p:txBody>
      </p:sp>
      <p:sp>
        <p:nvSpPr>
          <p:cNvPr id="5" name="Rectangle 3"/>
          <p:cNvSpPr>
            <a:spLocks noGrp="1" noChangeArrowheads="1"/>
          </p:cNvSpPr>
          <p:nvPr>
            <p:ph idx="1"/>
          </p:nvPr>
        </p:nvSpPr>
        <p:spPr>
          <a:xfrm>
            <a:off x="457200" y="1143000"/>
            <a:ext cx="8229600" cy="3200399"/>
          </a:xfrm>
        </p:spPr>
        <p:txBody>
          <a:bodyPr>
            <a:normAutofit fontScale="92500"/>
          </a:bodyPr>
          <a:lstStyle/>
          <a:p>
            <a:pPr>
              <a:lnSpc>
                <a:spcPct val="90000"/>
              </a:lnSpc>
              <a:spcBef>
                <a:spcPts val="600"/>
              </a:spcBef>
              <a:spcAft>
                <a:spcPts val="600"/>
              </a:spcAft>
            </a:pPr>
            <a:r>
              <a:rPr lang="en-US" sz="2800" dirty="0" smtClean="0"/>
              <a:t>Any time two people have sexual intercourse (penis in vagina), the woman can get pregnant.</a:t>
            </a:r>
          </a:p>
          <a:p>
            <a:pPr>
              <a:lnSpc>
                <a:spcPct val="90000"/>
              </a:lnSpc>
              <a:spcBef>
                <a:spcPts val="600"/>
              </a:spcBef>
              <a:spcAft>
                <a:spcPts val="600"/>
              </a:spcAft>
            </a:pPr>
            <a:r>
              <a:rPr lang="en-US" sz="2800" dirty="0" smtClean="0"/>
              <a:t>Not everyone wants to have a baby when they have sex.</a:t>
            </a:r>
          </a:p>
          <a:p>
            <a:pPr>
              <a:lnSpc>
                <a:spcPct val="90000"/>
              </a:lnSpc>
              <a:spcBef>
                <a:spcPts val="600"/>
              </a:spcBef>
              <a:spcAft>
                <a:spcPts val="600"/>
              </a:spcAft>
            </a:pPr>
            <a:r>
              <a:rPr lang="en-US" sz="2800" dirty="0" smtClean="0"/>
              <a:t>In order to prevent pregnancy, you need to stop the sperm from getting to the egg. </a:t>
            </a:r>
          </a:p>
          <a:p>
            <a:pPr>
              <a:lnSpc>
                <a:spcPct val="90000"/>
              </a:lnSpc>
              <a:spcBef>
                <a:spcPts val="600"/>
              </a:spcBef>
              <a:spcAft>
                <a:spcPts val="600"/>
              </a:spcAft>
            </a:pPr>
            <a:r>
              <a:rPr lang="en-US" sz="2800" dirty="0" smtClean="0"/>
              <a:t>Anything that helps stop the sperm from getting to the egg is called “birth control” or “contraception”.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4623018"/>
            <a:ext cx="1930400" cy="1447800"/>
          </a:xfrm>
          <a:prstGeom prst="rect">
            <a:avLst/>
          </a:prstGeom>
        </p:spPr>
      </p:pic>
      <p:pic>
        <p:nvPicPr>
          <p:cNvPr id="7" name="Picture 3" descr="C:\Documents and Settings\BCowie\Local Settings\Temporary Internet Files\Content.IE5\7BLONVBR\MC90029322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2944" y="4343400"/>
            <a:ext cx="2430055" cy="2482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649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Early signs of pregnancy</a:t>
            </a:r>
            <a:endParaRPr lang="en-CA" dirty="0"/>
          </a:p>
        </p:txBody>
      </p:sp>
      <p:sp>
        <p:nvSpPr>
          <p:cNvPr id="3" name="Content Placeholder 2"/>
          <p:cNvSpPr>
            <a:spLocks noGrp="1"/>
          </p:cNvSpPr>
          <p:nvPr>
            <p:ph idx="1"/>
          </p:nvPr>
        </p:nvSpPr>
        <p:spPr/>
        <p:txBody>
          <a:bodyPr/>
          <a:lstStyle/>
          <a:p>
            <a:r>
              <a:rPr lang="en-CA" dirty="0" smtClean="0"/>
              <a:t>Missed period</a:t>
            </a:r>
          </a:p>
          <a:p>
            <a:r>
              <a:rPr lang="en-CA" dirty="0" smtClean="0"/>
              <a:t>Sore breasts</a:t>
            </a:r>
          </a:p>
          <a:p>
            <a:r>
              <a:rPr lang="en-CA" dirty="0" smtClean="0"/>
              <a:t>Morning sickness – but not just in the mornings!</a:t>
            </a:r>
            <a:endParaRPr lang="en-CA" dirty="0"/>
          </a:p>
        </p:txBody>
      </p:sp>
    </p:spTree>
    <p:extLst>
      <p:ext uri="{BB962C8B-B14F-4D97-AF65-F5344CB8AC3E}">
        <p14:creationId xmlns:p14="http://schemas.microsoft.com/office/powerpoint/2010/main" val="3439598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Activity: True or False?</a:t>
            </a: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90296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CA" dirty="0" smtClean="0"/>
              <a:t>How would having a baby change your life?</a:t>
            </a:r>
            <a:endParaRPr lang="en-CA" dirty="0"/>
          </a:p>
        </p:txBody>
      </p:sp>
      <p:pic>
        <p:nvPicPr>
          <p:cNvPr id="4" name="Picture 2" descr="C:\Documents and Settings\BClarke\Local Settings\Temporary Internet Files\Content.IE5\GNX79A81\MC900441902[1].wm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5200" y="2362200"/>
            <a:ext cx="2263101" cy="26741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4227" y="1828800"/>
            <a:ext cx="2438400" cy="1938992"/>
          </a:xfrm>
          <a:prstGeom prst="rect">
            <a:avLst/>
          </a:prstGeom>
          <a:noFill/>
        </p:spPr>
        <p:txBody>
          <a:bodyPr wrap="square" rtlCol="0">
            <a:spAutoFit/>
          </a:bodyPr>
          <a:lstStyle/>
          <a:p>
            <a:r>
              <a:rPr lang="en-CA" sz="2400" b="1" dirty="0" smtClean="0"/>
              <a:t>What are the good things about having a baby at a young age?</a:t>
            </a:r>
            <a:endParaRPr lang="en-CA" sz="2400" b="1" dirty="0"/>
          </a:p>
        </p:txBody>
      </p:sp>
      <p:sp>
        <p:nvSpPr>
          <p:cNvPr id="6" name="TextBox 5"/>
          <p:cNvSpPr txBox="1"/>
          <p:nvPr/>
        </p:nvSpPr>
        <p:spPr>
          <a:xfrm>
            <a:off x="838200" y="5029200"/>
            <a:ext cx="2438400" cy="1200329"/>
          </a:xfrm>
          <a:prstGeom prst="rect">
            <a:avLst/>
          </a:prstGeom>
          <a:noFill/>
        </p:spPr>
        <p:txBody>
          <a:bodyPr wrap="square" rtlCol="0">
            <a:spAutoFit/>
          </a:bodyPr>
          <a:lstStyle/>
          <a:p>
            <a:r>
              <a:rPr lang="en-CA" sz="2400" b="1" dirty="0" smtClean="0"/>
              <a:t>What are Inuit values </a:t>
            </a:r>
            <a:r>
              <a:rPr lang="en-CA" sz="2400" b="1" dirty="0" smtClean="0"/>
              <a:t>around </a:t>
            </a:r>
            <a:r>
              <a:rPr lang="en-CA" sz="2400" b="1" dirty="0" smtClean="0"/>
              <a:t>having babies?</a:t>
            </a:r>
            <a:endParaRPr lang="en-CA" sz="2400" b="1" dirty="0"/>
          </a:p>
        </p:txBody>
      </p:sp>
      <p:sp>
        <p:nvSpPr>
          <p:cNvPr id="7" name="TextBox 6"/>
          <p:cNvSpPr txBox="1"/>
          <p:nvPr/>
        </p:nvSpPr>
        <p:spPr>
          <a:xfrm>
            <a:off x="6248400" y="2743200"/>
            <a:ext cx="2438400" cy="1938992"/>
          </a:xfrm>
          <a:prstGeom prst="rect">
            <a:avLst/>
          </a:prstGeom>
          <a:noFill/>
        </p:spPr>
        <p:txBody>
          <a:bodyPr wrap="square" rtlCol="0">
            <a:spAutoFit/>
          </a:bodyPr>
          <a:lstStyle/>
          <a:p>
            <a:r>
              <a:rPr lang="en-CA" sz="2400" b="1" dirty="0" smtClean="0"/>
              <a:t>What are the challenging things about having a baby at a young age?</a:t>
            </a:r>
            <a:endParaRPr lang="en-CA" sz="2400" b="1" dirty="0"/>
          </a:p>
        </p:txBody>
      </p:sp>
    </p:spTree>
    <p:extLst>
      <p:ext uri="{BB962C8B-B14F-4D97-AF65-F5344CB8AC3E}">
        <p14:creationId xmlns:p14="http://schemas.microsoft.com/office/powerpoint/2010/main" val="22555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2819400" cy="4983162"/>
          </a:xfrm>
        </p:spPr>
        <p:txBody>
          <a:bodyPr>
            <a:normAutofit/>
          </a:bodyPr>
          <a:lstStyle/>
          <a:p>
            <a:r>
              <a:rPr lang="en-CA" dirty="0" smtClean="0"/>
              <a:t>Are you ready?</a:t>
            </a:r>
            <a:endParaRPr lang="en-CA"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9747"/>
            <a:ext cx="4191000" cy="6877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074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aren’t ready…</a:t>
            </a:r>
            <a:endParaRPr lang="en-US" dirty="0"/>
          </a:p>
        </p:txBody>
      </p:sp>
      <p:sp>
        <p:nvSpPr>
          <p:cNvPr id="5" name="Content Placeholder 2"/>
          <p:cNvSpPr txBox="1">
            <a:spLocks/>
          </p:cNvSpPr>
          <p:nvPr/>
        </p:nvSpPr>
        <p:spPr>
          <a:xfrm>
            <a:off x="457200" y="1447800"/>
            <a:ext cx="82296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Avoid pregnancy in the first place!</a:t>
            </a:r>
          </a:p>
          <a:p>
            <a:r>
              <a:rPr lang="en-US" sz="3000" dirty="0" smtClean="0"/>
              <a:t>Talk to your partner about </a:t>
            </a:r>
            <a:r>
              <a:rPr lang="en-US" sz="3000" dirty="0" smtClean="0"/>
              <a:t>family planning.</a:t>
            </a:r>
            <a:endParaRPr lang="en-US" sz="3000" dirty="0" smtClean="0"/>
          </a:p>
          <a:p>
            <a:r>
              <a:rPr lang="en-US" sz="3000" dirty="0" smtClean="0"/>
              <a:t>Abstinence (not having sex) is the only GUARANTEED way to prevent pregnancy.</a:t>
            </a:r>
          </a:p>
          <a:p>
            <a:r>
              <a:rPr lang="en-US" sz="3000" dirty="0" smtClean="0"/>
              <a:t>The next best option? Use a condom + another form of </a:t>
            </a:r>
            <a:r>
              <a:rPr lang="en-US" sz="3000" dirty="0" smtClean="0"/>
              <a:t>family planning.</a:t>
            </a:r>
            <a:endParaRPr lang="en-US" sz="2200" dirty="0"/>
          </a:p>
          <a:p>
            <a:pPr marL="914400" lvl="2" indent="0">
              <a:buNone/>
            </a:pPr>
            <a:endParaRPr lang="en-US" sz="2200" dirty="0" smtClean="0"/>
          </a:p>
          <a:p>
            <a:pPr marL="914400" lvl="2" indent="0">
              <a:buNone/>
            </a:pPr>
            <a:endParaRPr lang="en-US" sz="2200" dirty="0"/>
          </a:p>
          <a:p>
            <a:pPr marL="914400" lvl="2" indent="0">
              <a:buNone/>
            </a:pPr>
            <a:endParaRPr lang="en-US" sz="2200" dirty="0" smtClean="0"/>
          </a:p>
          <a:p>
            <a:pPr marL="914400" lvl="2" indent="0">
              <a:buNone/>
            </a:pPr>
            <a:endParaRPr lang="en-US" sz="2200" dirty="0"/>
          </a:p>
          <a:p>
            <a:pPr marL="914400" lvl="2" indent="0">
              <a:buNone/>
            </a:pPr>
            <a:endParaRPr lang="en-US" sz="2200" dirty="0"/>
          </a:p>
        </p:txBody>
      </p:sp>
    </p:spTree>
    <p:extLst>
      <p:ext uri="{BB962C8B-B14F-4D97-AF65-F5344CB8AC3E}">
        <p14:creationId xmlns:p14="http://schemas.microsoft.com/office/powerpoint/2010/main" val="2961505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1143000"/>
          </a:xfrm>
        </p:spPr>
        <p:txBody>
          <a:bodyPr/>
          <a:lstStyle/>
          <a:p>
            <a:r>
              <a:rPr lang="en-US" dirty="0" smtClean="0"/>
              <a:t>Family</a:t>
            </a:r>
            <a:r>
              <a:rPr lang="en-US" b="1" dirty="0" smtClean="0"/>
              <a:t> </a:t>
            </a:r>
            <a:r>
              <a:rPr lang="en-US" dirty="0" smtClean="0"/>
              <a:t>Planning/ Birth Control</a:t>
            </a:r>
            <a:endParaRPr lang="en-CA" dirty="0">
              <a:solidFill>
                <a:srgbClr val="FBAD18"/>
              </a:solidFill>
              <a:latin typeface="Arial" pitchFamily="34" charset="0"/>
              <a:cs typeface="Arial" pitchFamily="34" charset="0"/>
            </a:endParaRPr>
          </a:p>
        </p:txBody>
      </p:sp>
      <p:sp>
        <p:nvSpPr>
          <p:cNvPr id="6" name="Content Placeholder 5"/>
          <p:cNvSpPr>
            <a:spLocks noGrp="1"/>
          </p:cNvSpPr>
          <p:nvPr>
            <p:ph idx="1"/>
          </p:nvPr>
        </p:nvSpPr>
        <p:spPr>
          <a:xfrm>
            <a:off x="533400" y="1295400"/>
            <a:ext cx="5562600" cy="4927179"/>
          </a:xfrm>
        </p:spPr>
        <p:txBody>
          <a:bodyPr>
            <a:normAutofit/>
          </a:bodyPr>
          <a:lstStyle/>
          <a:p>
            <a:pPr>
              <a:spcBef>
                <a:spcPts val="300"/>
              </a:spcBef>
              <a:spcAft>
                <a:spcPts val="300"/>
              </a:spcAft>
            </a:pPr>
            <a:endParaRPr lang="en-US" sz="2800" dirty="0" smtClean="0"/>
          </a:p>
          <a:p>
            <a:pPr>
              <a:spcBef>
                <a:spcPts val="300"/>
              </a:spcBef>
              <a:spcAft>
                <a:spcPts val="300"/>
              </a:spcAft>
            </a:pPr>
            <a:r>
              <a:rPr lang="en-US" sz="2800" dirty="0" smtClean="0"/>
              <a:t>There are lots of different options for birth control.</a:t>
            </a:r>
          </a:p>
          <a:p>
            <a:pPr>
              <a:spcBef>
                <a:spcPts val="300"/>
              </a:spcBef>
              <a:spcAft>
                <a:spcPts val="300"/>
              </a:spcAft>
            </a:pPr>
            <a:r>
              <a:rPr lang="en-US" sz="2800" dirty="0" smtClean="0"/>
              <a:t>All are available at the Health Centre.</a:t>
            </a:r>
            <a:endParaRPr lang="en-US" sz="2800" dirty="0"/>
          </a:p>
          <a:p>
            <a:pPr>
              <a:spcBef>
                <a:spcPts val="300"/>
              </a:spcBef>
              <a:spcAft>
                <a:spcPts val="300"/>
              </a:spcAft>
            </a:pPr>
            <a:r>
              <a:rPr lang="en-US" sz="2800" dirty="0" smtClean="0"/>
              <a:t>Choose a method that works best for you and your lifestyle!</a:t>
            </a:r>
          </a:p>
          <a:p>
            <a:pPr>
              <a:spcBef>
                <a:spcPts val="300"/>
              </a:spcBef>
              <a:spcAft>
                <a:spcPts val="300"/>
              </a:spcAft>
            </a:pPr>
            <a:r>
              <a:rPr lang="en-US" sz="2800" dirty="0" smtClean="0"/>
              <a:t>Most are free for Nunavut Inuit, or are covered under health insurance plans.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971800"/>
            <a:ext cx="2590800" cy="2825262"/>
          </a:xfrm>
          <a:prstGeom prst="rect">
            <a:avLst/>
          </a:prstGeom>
        </p:spPr>
      </p:pic>
    </p:spTree>
    <p:extLst>
      <p:ext uri="{BB962C8B-B14F-4D97-AF65-F5344CB8AC3E}">
        <p14:creationId xmlns:p14="http://schemas.microsoft.com/office/powerpoint/2010/main" val="1659067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IUD (Intrauterine Device)</a:t>
            </a:r>
            <a:endParaRPr lang="en-US" dirty="0"/>
          </a:p>
        </p:txBody>
      </p:sp>
      <p:sp>
        <p:nvSpPr>
          <p:cNvPr id="3" name="Content Placeholder 2"/>
          <p:cNvSpPr>
            <a:spLocks noGrp="1"/>
          </p:cNvSpPr>
          <p:nvPr>
            <p:ph idx="1"/>
          </p:nvPr>
        </p:nvSpPr>
        <p:spPr>
          <a:xfrm>
            <a:off x="228600" y="1600200"/>
            <a:ext cx="5043152" cy="4525963"/>
          </a:xfrm>
        </p:spPr>
        <p:txBody>
          <a:bodyPr/>
          <a:lstStyle/>
          <a:p>
            <a:r>
              <a:rPr lang="en-US" dirty="0" smtClean="0"/>
              <a:t>Key message: REALLY effective, and can last up to 5 years! </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535" t="36817" r="33464" b="33610"/>
          <a:stretch/>
        </p:blipFill>
        <p:spPr bwMode="auto">
          <a:xfrm>
            <a:off x="5290588" y="1295400"/>
            <a:ext cx="340648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1779204215"/>
              </p:ext>
            </p:extLst>
          </p:nvPr>
        </p:nvGraphicFramePr>
        <p:xfrm>
          <a:off x="228600" y="3124200"/>
          <a:ext cx="7239000" cy="3388360"/>
        </p:xfrm>
        <a:graphic>
          <a:graphicData uri="http://schemas.openxmlformats.org/drawingml/2006/table">
            <a:tbl>
              <a:tblPr firstRow="1" bandRow="1">
                <a:tableStyleId>{00A15C55-8517-42AA-B614-E9B94910E393}</a:tableStyleId>
              </a:tblPr>
              <a:tblGrid>
                <a:gridCol w="2413000"/>
                <a:gridCol w="3378200"/>
                <a:gridCol w="1447800"/>
              </a:tblGrid>
              <a:tr h="370840">
                <a:tc>
                  <a:txBody>
                    <a:bodyPr/>
                    <a:lstStyle/>
                    <a:p>
                      <a:pPr algn="ctr"/>
                      <a:r>
                        <a:rPr lang="en-US" sz="2800" dirty="0" smtClean="0">
                          <a:sym typeface="Wingdings" panose="05000000000000000000" pitchFamily="2" charset="2"/>
                        </a:rPr>
                        <a:t></a:t>
                      </a:r>
                      <a:endParaRPr lang="en-US" sz="2800" dirty="0"/>
                    </a:p>
                  </a:txBody>
                  <a:tcPr/>
                </a:tc>
                <a:tc>
                  <a:txBody>
                    <a:bodyPr/>
                    <a:lstStyle/>
                    <a:p>
                      <a:pPr algn="ctr"/>
                      <a:r>
                        <a:rPr lang="en-US" sz="2800" kern="1200" dirty="0" smtClean="0">
                          <a:effectLst/>
                          <a:sym typeface="Wingdings"/>
                        </a:rPr>
                        <a:t></a:t>
                      </a:r>
                      <a:endParaRPr lang="en-US" sz="2800" dirty="0"/>
                    </a:p>
                  </a:txBody>
                  <a:tcPr/>
                </a:tc>
                <a:tc>
                  <a:txBody>
                    <a:bodyPr/>
                    <a:lstStyle/>
                    <a:p>
                      <a:pPr algn="ctr"/>
                      <a:r>
                        <a:rPr lang="en-US" sz="2800" dirty="0" smtClean="0">
                          <a:sym typeface="Wingdings" panose="05000000000000000000" pitchFamily="2" charset="2"/>
                        </a:rPr>
                        <a:t> </a:t>
                      </a:r>
                      <a:endParaRPr lang="en-US" sz="2800" dirty="0"/>
                    </a:p>
                  </a:txBody>
                  <a:tcPr/>
                </a:tc>
              </a:tr>
              <a:tr h="370840">
                <a:tc>
                  <a:txBody>
                    <a:bodyPr/>
                    <a:lstStyle/>
                    <a:p>
                      <a:r>
                        <a:rPr lang="en-US" sz="1400" dirty="0" smtClean="0"/>
                        <a:t>VERY effective.</a:t>
                      </a:r>
                      <a:endParaRPr lang="en-US" sz="1400" dirty="0"/>
                    </a:p>
                  </a:txBody>
                  <a:tcPr/>
                </a:tc>
                <a:tc>
                  <a:txBody>
                    <a:bodyPr/>
                    <a:lstStyle/>
                    <a:p>
                      <a:r>
                        <a:rPr lang="en-US" sz="1400" dirty="0" smtClean="0"/>
                        <a:t>Might experience increased</a:t>
                      </a:r>
                      <a:r>
                        <a:rPr lang="en-US" sz="1400" baseline="0" dirty="0" smtClean="0"/>
                        <a:t> blood flow or cramping for a short time.</a:t>
                      </a:r>
                      <a:endParaRPr lang="en-US" sz="1400" dirty="0"/>
                    </a:p>
                  </a:txBody>
                  <a:tcPr/>
                </a:tc>
                <a:tc>
                  <a:txBody>
                    <a:bodyPr/>
                    <a:lstStyle/>
                    <a:p>
                      <a:r>
                        <a:rPr lang="en-US" sz="1400" dirty="0" smtClean="0"/>
                        <a:t>Does not protect against STIs.</a:t>
                      </a:r>
                      <a:endParaRPr lang="en-US" sz="1400" dirty="0"/>
                    </a:p>
                  </a:txBody>
                  <a:tcPr/>
                </a:tc>
              </a:tr>
              <a:tr h="370840">
                <a:tc>
                  <a:txBody>
                    <a:bodyPr/>
                    <a:lstStyle/>
                    <a:p>
                      <a:r>
                        <a:rPr lang="en-US" sz="1400" dirty="0" smtClean="0"/>
                        <a:t>Once it’s in, it can</a:t>
                      </a:r>
                      <a:r>
                        <a:rPr lang="en-US" sz="1400" baseline="0" dirty="0" smtClean="0"/>
                        <a:t> last for 5 years, and you never have to think about it.</a:t>
                      </a:r>
                      <a:endParaRPr lang="en-US" sz="1400" dirty="0"/>
                    </a:p>
                  </a:txBody>
                  <a:tcPr/>
                </a:tc>
                <a:tc>
                  <a:txBody>
                    <a:bodyPr/>
                    <a:lstStyle/>
                    <a:p>
                      <a:r>
                        <a:rPr lang="en-US" sz="1400" dirty="0" smtClean="0"/>
                        <a:t>Your period could get a bit heavier, or could</a:t>
                      </a:r>
                      <a:r>
                        <a:rPr lang="en-US" sz="1400" baseline="0" dirty="0" smtClean="0"/>
                        <a:t> go away completely .</a:t>
                      </a:r>
                      <a:endParaRPr lang="en-US" sz="1400" dirty="0"/>
                    </a:p>
                  </a:txBody>
                  <a:tcPr/>
                </a:tc>
                <a:tc>
                  <a:txBody>
                    <a:bodyPr/>
                    <a:lstStyle/>
                    <a:p>
                      <a:endParaRPr lang="en-US" sz="1400" dirty="0"/>
                    </a:p>
                  </a:txBody>
                  <a:tcPr/>
                </a:tc>
              </a:tr>
              <a:tr h="370840">
                <a:tc>
                  <a:txBody>
                    <a:bodyPr/>
                    <a:lstStyle/>
                    <a:p>
                      <a:r>
                        <a:rPr lang="en-US" sz="1400" dirty="0" smtClean="0"/>
                        <a:t>You can remove it any time, and get pregnant right away.</a:t>
                      </a:r>
                      <a:endParaRPr lang="en-US" sz="1400" dirty="0"/>
                    </a:p>
                  </a:txBody>
                  <a:tcPr/>
                </a:tc>
                <a:tc>
                  <a:txBody>
                    <a:bodyPr/>
                    <a:lstStyle/>
                    <a:p>
                      <a:r>
                        <a:rPr lang="en-US" sz="1400" dirty="0" smtClean="0"/>
                        <a:t>Has to</a:t>
                      </a:r>
                      <a:r>
                        <a:rPr lang="en-US" sz="1400" baseline="0" dirty="0" smtClean="0"/>
                        <a:t> be put in by a qualified doctor, nurse practitioner, midwife, or nurse – check at your health </a:t>
                      </a:r>
                      <a:r>
                        <a:rPr lang="en-US" sz="1400" baseline="0" dirty="0" err="1" smtClean="0"/>
                        <a:t>centre</a:t>
                      </a:r>
                      <a:r>
                        <a:rPr lang="en-US" sz="1400" baseline="0" dirty="0" smtClean="0"/>
                        <a:t> to learn more.</a:t>
                      </a:r>
                      <a:endParaRPr lang="en-US" sz="1400" dirty="0"/>
                    </a:p>
                  </a:txBody>
                  <a:tcPr/>
                </a:tc>
                <a:tc>
                  <a:txBody>
                    <a:bodyPr/>
                    <a:lstStyle/>
                    <a:p>
                      <a:endParaRPr lang="en-US" sz="1400" dirty="0"/>
                    </a:p>
                  </a:txBody>
                  <a:tcPr/>
                </a:tc>
              </a:tr>
              <a:tr h="370840">
                <a:tc>
                  <a:txBody>
                    <a:bodyPr/>
                    <a:lstStyle/>
                    <a:p>
                      <a:r>
                        <a:rPr lang="en-US" sz="1400" dirty="0" smtClean="0"/>
                        <a:t>You</a:t>
                      </a:r>
                      <a:r>
                        <a:rPr lang="en-US" sz="1400" baseline="0" dirty="0" smtClean="0"/>
                        <a:t> and your partner can’t feel that it’s there.</a:t>
                      </a:r>
                      <a:endParaRPr lang="en-US" sz="1400" dirty="0"/>
                    </a:p>
                  </a:txBody>
                  <a:tcPr/>
                </a:tc>
                <a:tc>
                  <a:txBody>
                    <a:bodyPr/>
                    <a:lstStyle/>
                    <a:p>
                      <a:endParaRPr lang="en-US" sz="1400" dirty="0"/>
                    </a:p>
                  </a:txBody>
                  <a:tcPr/>
                </a:tc>
                <a:tc>
                  <a:txBody>
                    <a:bodyPr/>
                    <a:lstStyle/>
                    <a:p>
                      <a:endParaRPr lang="en-US" sz="1400" dirty="0"/>
                    </a:p>
                  </a:txBody>
                  <a:tcPr/>
                </a:tc>
              </a:tr>
              <a:tr h="370840">
                <a:tc>
                  <a:txBody>
                    <a:bodyPr/>
                    <a:lstStyle/>
                    <a:p>
                      <a:r>
                        <a:rPr lang="en-US" sz="1400" dirty="0" smtClean="0"/>
                        <a:t>Safe for new moms.</a:t>
                      </a:r>
                      <a:endParaRPr lang="en-US" sz="1400" dirty="0"/>
                    </a:p>
                  </a:txBody>
                  <a:tcPr/>
                </a:tc>
                <a:tc>
                  <a:txBody>
                    <a:bodyPr/>
                    <a:lstStyle/>
                    <a:p>
                      <a:endParaRPr lang="en-US" sz="1600"/>
                    </a:p>
                  </a:txBody>
                  <a:tcPr/>
                </a:tc>
                <a:tc>
                  <a:txBody>
                    <a:bodyPr/>
                    <a:lstStyle/>
                    <a:p>
                      <a:endParaRPr lang="en-US" sz="1600" dirty="0"/>
                    </a:p>
                  </a:txBody>
                  <a:tcPr/>
                </a:tc>
              </a:tr>
            </a:tbl>
          </a:graphicData>
        </a:graphic>
      </p:graphicFrame>
      <p:pic>
        <p:nvPicPr>
          <p:cNvPr id="6" name="Picture 5" descr="Mirena-hand.jpg"/>
          <p:cNvPicPr>
            <a:picLocks noChangeAspect="1"/>
          </p:cNvPicPr>
          <p:nvPr/>
        </p:nvPicPr>
        <p:blipFill>
          <a:blip r:embed="rId4" cstate="print"/>
          <a:stretch>
            <a:fillRect/>
          </a:stretch>
        </p:blipFill>
        <p:spPr>
          <a:xfrm>
            <a:off x="6324600" y="4572000"/>
            <a:ext cx="2531533" cy="1705739"/>
          </a:xfrm>
          <a:prstGeom prst="rect">
            <a:avLst/>
          </a:prstGeom>
        </p:spPr>
      </p:pic>
    </p:spTree>
    <p:extLst>
      <p:ext uri="{BB962C8B-B14F-4D97-AF65-F5344CB8AC3E}">
        <p14:creationId xmlns:p14="http://schemas.microsoft.com/office/powerpoint/2010/main" val="776855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Depo-Provera/ The Shot/ The Needle</a:t>
            </a:r>
            <a:endParaRPr lang="en-US" dirty="0"/>
          </a:p>
        </p:txBody>
      </p:sp>
      <p:sp>
        <p:nvSpPr>
          <p:cNvPr id="3" name="Content Placeholder 2"/>
          <p:cNvSpPr>
            <a:spLocks noGrp="1"/>
          </p:cNvSpPr>
          <p:nvPr>
            <p:ph idx="1"/>
          </p:nvPr>
        </p:nvSpPr>
        <p:spPr/>
        <p:txBody>
          <a:bodyPr/>
          <a:lstStyle/>
          <a:p>
            <a:r>
              <a:rPr lang="en-US" dirty="0" smtClean="0"/>
              <a:t>Key Message: Make sure you get the shot on time! (every 12-13 weeks)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66095663"/>
              </p:ext>
            </p:extLst>
          </p:nvPr>
        </p:nvGraphicFramePr>
        <p:xfrm>
          <a:off x="304800" y="2674468"/>
          <a:ext cx="8077200" cy="4028440"/>
        </p:xfrm>
        <a:graphic>
          <a:graphicData uri="http://schemas.openxmlformats.org/drawingml/2006/table">
            <a:tbl>
              <a:tblPr firstRow="1" bandRow="1">
                <a:tableStyleId>{7DF18680-E054-41AD-8BC1-D1AEF772440D}</a:tableStyleId>
              </a:tblPr>
              <a:tblGrid>
                <a:gridCol w="2692400"/>
                <a:gridCol w="2692400"/>
                <a:gridCol w="2692400"/>
              </a:tblGrid>
              <a:tr h="370840">
                <a:tc>
                  <a:txBody>
                    <a:bodyPr/>
                    <a:lstStyle/>
                    <a:p>
                      <a:pPr algn="ctr"/>
                      <a:r>
                        <a:rPr lang="en-US" sz="2800" dirty="0" smtClean="0">
                          <a:sym typeface="Wingdings" panose="05000000000000000000" pitchFamily="2" charset="2"/>
                        </a:rPr>
                        <a:t></a:t>
                      </a:r>
                      <a:endParaRPr lang="en-US" sz="2800" dirty="0"/>
                    </a:p>
                  </a:txBody>
                  <a:tcPr/>
                </a:tc>
                <a:tc>
                  <a:txBody>
                    <a:bodyPr/>
                    <a:lstStyle/>
                    <a:p>
                      <a:pPr algn="ctr"/>
                      <a:r>
                        <a:rPr lang="en-US" sz="2800" kern="1200" dirty="0" smtClean="0">
                          <a:effectLst/>
                          <a:sym typeface="Wingdings"/>
                        </a:rPr>
                        <a:t></a:t>
                      </a:r>
                      <a:endParaRPr lang="en-US" sz="2800" dirty="0"/>
                    </a:p>
                  </a:txBody>
                  <a:tcPr/>
                </a:tc>
                <a:tc>
                  <a:txBody>
                    <a:bodyPr/>
                    <a:lstStyle/>
                    <a:p>
                      <a:pPr algn="ctr"/>
                      <a:r>
                        <a:rPr lang="en-US" sz="2800" dirty="0" smtClean="0">
                          <a:sym typeface="Wingdings" panose="05000000000000000000" pitchFamily="2" charset="2"/>
                        </a:rPr>
                        <a:t> </a:t>
                      </a:r>
                      <a:endParaRPr lang="en-US" sz="2800" dirty="0"/>
                    </a:p>
                  </a:txBody>
                  <a:tcPr/>
                </a:tc>
              </a:tr>
              <a:tr h="370840">
                <a:tc>
                  <a:txBody>
                    <a:bodyPr/>
                    <a:lstStyle/>
                    <a:p>
                      <a:r>
                        <a:rPr lang="en-US" sz="1400" dirty="0" smtClean="0"/>
                        <a:t>No one can tell you’re using it.</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VERY effective</a:t>
                      </a:r>
                      <a:r>
                        <a:rPr lang="en-US" sz="1400" baseline="0" dirty="0" smtClean="0"/>
                        <a:t> – as long as you get the shot on time! (every 12-13 weeks)</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Does not protect against STIs.</a:t>
                      </a:r>
                    </a:p>
                  </a:txBody>
                  <a:tcPr/>
                </a:tc>
              </a:tr>
              <a:tr h="370840">
                <a:tc>
                  <a:txBody>
                    <a:bodyPr/>
                    <a:lstStyle/>
                    <a:p>
                      <a:r>
                        <a:rPr lang="en-US" sz="1400" dirty="0" smtClean="0"/>
                        <a:t>Easy to get! Available from nurses at your local health </a:t>
                      </a:r>
                      <a:r>
                        <a:rPr lang="en-US" sz="1400" dirty="0" err="1" smtClean="0"/>
                        <a:t>centre</a:t>
                      </a:r>
                      <a:r>
                        <a:rPr lang="en-US" sz="1400" dirty="0" smtClean="0"/>
                        <a:t>. </a:t>
                      </a:r>
                      <a:endParaRPr lang="en-US" sz="1400" dirty="0"/>
                    </a:p>
                  </a:txBody>
                  <a:tcPr/>
                </a:tc>
                <a:tc>
                  <a:txBody>
                    <a:bodyPr/>
                    <a:lstStyle/>
                    <a:p>
                      <a:r>
                        <a:rPr lang="en-US" sz="1400" dirty="0" smtClean="0"/>
                        <a:t>Most common side effects are irregular bleeding and increased</a:t>
                      </a:r>
                      <a:r>
                        <a:rPr lang="en-US" sz="1400" baseline="0" dirty="0" smtClean="0"/>
                        <a:t> appetite</a:t>
                      </a:r>
                      <a:endParaRPr lang="en-US" sz="1400" dirty="0"/>
                    </a:p>
                  </a:txBody>
                  <a:tcPr/>
                </a:tc>
                <a:tc>
                  <a:txBody>
                    <a:bodyPr/>
                    <a:lstStyle/>
                    <a:p>
                      <a:endParaRPr lang="en-US" sz="1400" dirty="0"/>
                    </a:p>
                  </a:txBody>
                  <a:tcPr/>
                </a:tc>
              </a:tr>
              <a:tr h="370840">
                <a:tc>
                  <a:txBody>
                    <a:bodyPr/>
                    <a:lstStyle/>
                    <a:p>
                      <a:r>
                        <a:rPr lang="en-US" sz="1400" dirty="0" smtClean="0"/>
                        <a:t>Can improve</a:t>
                      </a:r>
                      <a:r>
                        <a:rPr lang="en-US" sz="1400" baseline="0" dirty="0" smtClean="0"/>
                        <a:t> the symptoms of PMS, menstrual cramps, and endometriosis. Can decrease risk of anemia and endometrial cancer.</a:t>
                      </a:r>
                      <a:endParaRPr lang="en-US" sz="1400" dirty="0"/>
                    </a:p>
                  </a:txBody>
                  <a:tcPr/>
                </a:tc>
                <a:tc>
                  <a:txBody>
                    <a:bodyPr/>
                    <a:lstStyle/>
                    <a:p>
                      <a:r>
                        <a:rPr lang="en-US" sz="1400" dirty="0" smtClean="0"/>
                        <a:t>Getting pregnant once you stop – some women can get pregnant immediately, other women might take longer (about nine months)</a:t>
                      </a:r>
                      <a:endParaRPr lang="en-US" sz="1400" dirty="0"/>
                    </a:p>
                  </a:txBody>
                  <a:tcPr/>
                </a:tc>
                <a:tc>
                  <a:txBody>
                    <a:bodyPr/>
                    <a:lstStyle/>
                    <a:p>
                      <a:endParaRPr lang="en-US" sz="1400" dirty="0"/>
                    </a:p>
                  </a:txBody>
                  <a:tcPr/>
                </a:tc>
              </a:tr>
              <a:tr h="370840">
                <a:tc>
                  <a:txBody>
                    <a:bodyPr/>
                    <a:lstStyle/>
                    <a:p>
                      <a:r>
                        <a:rPr lang="en-US" sz="1400" dirty="0" smtClean="0"/>
                        <a:t>Usually</a:t>
                      </a:r>
                      <a:r>
                        <a:rPr lang="en-US" sz="1400" baseline="0" dirty="0" smtClean="0"/>
                        <a:t> decreases your period, or might stop it completely. </a:t>
                      </a:r>
                      <a:endParaRPr lang="en-US" sz="1400" dirty="0"/>
                    </a:p>
                  </a:txBody>
                  <a:tcPr/>
                </a:tc>
                <a:tc>
                  <a:txBody>
                    <a:bodyPr/>
                    <a:lstStyle/>
                    <a:p>
                      <a:endParaRPr lang="en-US" sz="1400" dirty="0"/>
                    </a:p>
                  </a:txBody>
                  <a:tcPr/>
                </a:tc>
                <a:tc>
                  <a:txBody>
                    <a:bodyPr/>
                    <a:lstStyle/>
                    <a:p>
                      <a:endParaRPr lang="en-US" sz="1400" dirty="0"/>
                    </a:p>
                  </a:txBody>
                  <a:tcPr/>
                </a:tc>
              </a:tr>
              <a:tr h="370840">
                <a:tc>
                  <a:txBody>
                    <a:bodyPr/>
                    <a:lstStyle/>
                    <a:p>
                      <a:r>
                        <a:rPr lang="en-US" sz="1400" dirty="0" smtClean="0"/>
                        <a:t>Safe for new moms.</a:t>
                      </a:r>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081" t="3211" r="17026" b="37419"/>
          <a:stretch/>
        </p:blipFill>
        <p:spPr bwMode="auto">
          <a:xfrm>
            <a:off x="6256959" y="3584092"/>
            <a:ext cx="1667839" cy="3273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777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Control Pill</a:t>
            </a:r>
            <a:endParaRPr lang="en-US" dirty="0"/>
          </a:p>
        </p:txBody>
      </p:sp>
      <p:sp>
        <p:nvSpPr>
          <p:cNvPr id="3" name="Content Placeholder 2"/>
          <p:cNvSpPr>
            <a:spLocks noGrp="1"/>
          </p:cNvSpPr>
          <p:nvPr>
            <p:ph idx="1"/>
          </p:nvPr>
        </p:nvSpPr>
        <p:spPr>
          <a:xfrm>
            <a:off x="457200" y="1600200"/>
            <a:ext cx="6553200" cy="4525963"/>
          </a:xfrm>
        </p:spPr>
        <p:txBody>
          <a:bodyPr/>
          <a:lstStyle/>
          <a:p>
            <a:r>
              <a:rPr lang="en-US" dirty="0" smtClean="0"/>
              <a:t>Key message: You MUST take it at the same time. EVERY DAY!</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214" t="3435" r="66010" b="32714"/>
          <a:stretch/>
        </p:blipFill>
        <p:spPr bwMode="auto">
          <a:xfrm>
            <a:off x="7086600" y="1524000"/>
            <a:ext cx="187345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900508175"/>
              </p:ext>
            </p:extLst>
          </p:nvPr>
        </p:nvGraphicFramePr>
        <p:xfrm>
          <a:off x="152400" y="2667000"/>
          <a:ext cx="6743272" cy="3962400"/>
        </p:xfrm>
        <a:graphic>
          <a:graphicData uri="http://schemas.openxmlformats.org/drawingml/2006/table">
            <a:tbl>
              <a:tblPr firstRow="1" bandRow="1">
                <a:tableStyleId>{21E4AEA4-8DFA-4A89-87EB-49C32662AFE0}</a:tableStyleId>
              </a:tblPr>
              <a:tblGrid>
                <a:gridCol w="2697309"/>
                <a:gridCol w="2247757"/>
                <a:gridCol w="1798206"/>
              </a:tblGrid>
              <a:tr h="445690">
                <a:tc>
                  <a:txBody>
                    <a:bodyPr/>
                    <a:lstStyle/>
                    <a:p>
                      <a:pPr algn="ctr"/>
                      <a:r>
                        <a:rPr lang="en-US" sz="2800" dirty="0" smtClean="0">
                          <a:sym typeface="Wingdings" panose="05000000000000000000" pitchFamily="2" charset="2"/>
                        </a:rPr>
                        <a:t></a:t>
                      </a:r>
                      <a:endParaRPr lang="en-US" sz="2800" dirty="0"/>
                    </a:p>
                  </a:txBody>
                  <a:tcPr/>
                </a:tc>
                <a:tc>
                  <a:txBody>
                    <a:bodyPr/>
                    <a:lstStyle/>
                    <a:p>
                      <a:pPr algn="ctr"/>
                      <a:r>
                        <a:rPr lang="en-US" sz="2800" kern="1200" dirty="0" smtClean="0">
                          <a:effectLst/>
                          <a:sym typeface="Wingdings"/>
                        </a:rPr>
                        <a:t></a:t>
                      </a:r>
                      <a:endParaRPr lang="en-US" sz="2800" dirty="0"/>
                    </a:p>
                  </a:txBody>
                  <a:tcPr/>
                </a:tc>
                <a:tc>
                  <a:txBody>
                    <a:bodyPr/>
                    <a:lstStyle/>
                    <a:p>
                      <a:pPr algn="ctr"/>
                      <a:r>
                        <a:rPr lang="en-US" sz="2800" dirty="0" smtClean="0">
                          <a:sym typeface="Wingdings" panose="05000000000000000000" pitchFamily="2" charset="2"/>
                        </a:rPr>
                        <a:t> </a:t>
                      </a:r>
                      <a:endParaRPr lang="en-US" sz="2800" dirty="0"/>
                    </a:p>
                  </a:txBody>
                  <a:tcPr/>
                </a:tc>
              </a:tr>
              <a:tr h="1258419">
                <a:tc>
                  <a:txBody>
                    <a:bodyPr/>
                    <a:lstStyle/>
                    <a:p>
                      <a:r>
                        <a:rPr lang="en-US" sz="1600" dirty="0" smtClean="0"/>
                        <a:t>All health </a:t>
                      </a:r>
                      <a:r>
                        <a:rPr lang="en-US" sz="1600" dirty="0" err="1" smtClean="0"/>
                        <a:t>centres</a:t>
                      </a:r>
                      <a:r>
                        <a:rPr lang="en-US" sz="1600" dirty="0" smtClean="0"/>
                        <a:t> have birth control pills!</a:t>
                      </a:r>
                      <a:endParaRPr lang="en-US" sz="1600" dirty="0"/>
                    </a:p>
                  </a:txBody>
                  <a:tcPr/>
                </a:tc>
                <a:tc>
                  <a:txBody>
                    <a:bodyPr/>
                    <a:lstStyle/>
                    <a:p>
                      <a:r>
                        <a:rPr lang="en-US" sz="1600" dirty="0" smtClean="0"/>
                        <a:t>Effective</a:t>
                      </a:r>
                      <a:r>
                        <a:rPr lang="en-US" sz="1600" baseline="0" dirty="0" smtClean="0"/>
                        <a:t> when taken perfectly – but it’s hard to be perfect! (have to take it at the same time, every day)</a:t>
                      </a:r>
                      <a:endParaRPr lang="en-US" sz="1600" dirty="0"/>
                    </a:p>
                  </a:txBody>
                  <a:tcPr/>
                </a:tc>
                <a:tc>
                  <a:txBody>
                    <a:bodyPr/>
                    <a:lstStyle/>
                    <a:p>
                      <a:r>
                        <a:rPr lang="en-US" sz="1600" dirty="0" smtClean="0"/>
                        <a:t>Doesn’t protect against STIs.</a:t>
                      </a:r>
                      <a:endParaRPr lang="en-US" sz="1600" dirty="0"/>
                    </a:p>
                  </a:txBody>
                  <a:tcPr/>
                </a:tc>
              </a:tr>
              <a:tr h="12584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Protects</a:t>
                      </a:r>
                      <a:r>
                        <a:rPr lang="en-US" sz="1600" baseline="0" dirty="0" smtClean="0"/>
                        <a:t> against endometrial and ovarian cancer, anemia, ovarian cysts, and pelvic inflammatory disease.</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Common side</a:t>
                      </a:r>
                      <a:r>
                        <a:rPr lang="en-US" sz="1600" baseline="0" dirty="0" smtClean="0"/>
                        <a:t> effects are irregular bleeding, sore breasts, nausea. These should go away after a while.  </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Wait 3-6 weeks</a:t>
                      </a:r>
                      <a:r>
                        <a:rPr lang="en-US" sz="1600" baseline="0" dirty="0" smtClean="0"/>
                        <a:t> after giving birth for most types.</a:t>
                      </a:r>
                      <a:endParaRPr lang="en-US" sz="1600" dirty="0" smtClean="0"/>
                    </a:p>
                  </a:txBody>
                  <a:tcPr/>
                </a:tc>
              </a:tr>
              <a:tr h="786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May make periods lighter and</a:t>
                      </a:r>
                      <a:r>
                        <a:rPr lang="en-US" sz="1600" baseline="0" dirty="0" smtClean="0"/>
                        <a:t> shorter – or you can skip periods completely!</a:t>
                      </a:r>
                      <a:endParaRPr lang="en-US" sz="1600" dirty="0" smtClean="0"/>
                    </a:p>
                  </a:txBody>
                  <a:tcPr/>
                </a:tc>
                <a:tc>
                  <a:txBody>
                    <a:bodyPr/>
                    <a:lstStyle/>
                    <a:p>
                      <a:endParaRPr lang="en-US" sz="1600" dirty="0"/>
                    </a:p>
                  </a:txBody>
                  <a:tcPr/>
                </a:tc>
                <a:tc>
                  <a:txBody>
                    <a:bodyPr/>
                    <a:lstStyle/>
                    <a:p>
                      <a:endParaRPr lang="en-US" sz="1600" dirty="0"/>
                    </a:p>
                  </a:txBody>
                  <a:tcPr/>
                </a:tc>
              </a:tr>
            </a:tbl>
          </a:graphicData>
        </a:graphic>
      </p:graphicFrame>
    </p:spTree>
    <p:extLst>
      <p:ext uri="{BB962C8B-B14F-4D97-AF65-F5344CB8AC3E}">
        <p14:creationId xmlns:p14="http://schemas.microsoft.com/office/powerpoint/2010/main" val="15289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2199587"/>
            <a:ext cx="3475703" cy="3475703"/>
          </a:xfrm>
          <a:prstGeom prst="rect">
            <a:avLst/>
          </a:prstGeom>
        </p:spPr>
      </p:pic>
      <p:sp>
        <p:nvSpPr>
          <p:cNvPr id="3074" name="Rectangle 2"/>
          <p:cNvSpPr>
            <a:spLocks noGrp="1" noChangeArrowheads="1"/>
          </p:cNvSpPr>
          <p:nvPr>
            <p:ph type="title"/>
          </p:nvPr>
        </p:nvSpPr>
        <p:spPr>
          <a:xfrm>
            <a:off x="457200" y="457200"/>
            <a:ext cx="8229600" cy="1143000"/>
          </a:xfrm>
        </p:spPr>
        <p:txBody>
          <a:bodyPr/>
          <a:lstStyle/>
          <a:p>
            <a:pPr algn="ctr"/>
            <a:r>
              <a:rPr lang="en-US" b="1" dirty="0" smtClean="0"/>
              <a:t>Today’s Agenda</a:t>
            </a:r>
            <a:endParaRPr lang="en-US" b="1" dirty="0"/>
          </a:p>
        </p:txBody>
      </p:sp>
      <p:sp>
        <p:nvSpPr>
          <p:cNvPr id="3075" name="Rectangle 3"/>
          <p:cNvSpPr>
            <a:spLocks noGrp="1" noChangeArrowheads="1"/>
          </p:cNvSpPr>
          <p:nvPr>
            <p:ph idx="1"/>
          </p:nvPr>
        </p:nvSpPr>
        <p:spPr>
          <a:xfrm>
            <a:off x="251520" y="1844824"/>
            <a:ext cx="4853880" cy="4829248"/>
          </a:xfrm>
        </p:spPr>
        <p:txBody>
          <a:bodyPr>
            <a:normAutofit/>
          </a:bodyPr>
          <a:lstStyle/>
          <a:p>
            <a:pPr>
              <a:lnSpc>
                <a:spcPct val="90000"/>
              </a:lnSpc>
              <a:spcBef>
                <a:spcPts val="600"/>
              </a:spcBef>
              <a:spcAft>
                <a:spcPts val="600"/>
              </a:spcAft>
            </a:pPr>
            <a:r>
              <a:rPr lang="en-US" dirty="0" smtClean="0"/>
              <a:t>Anatomy Review</a:t>
            </a:r>
          </a:p>
          <a:p>
            <a:pPr>
              <a:lnSpc>
                <a:spcPct val="90000"/>
              </a:lnSpc>
              <a:spcBef>
                <a:spcPts val="600"/>
              </a:spcBef>
              <a:spcAft>
                <a:spcPts val="600"/>
              </a:spcAft>
            </a:pPr>
            <a:r>
              <a:rPr lang="en-US" dirty="0" smtClean="0"/>
              <a:t>How does pregnancy happen?</a:t>
            </a:r>
          </a:p>
          <a:p>
            <a:pPr>
              <a:lnSpc>
                <a:spcPct val="90000"/>
              </a:lnSpc>
              <a:spcBef>
                <a:spcPts val="600"/>
              </a:spcBef>
              <a:spcAft>
                <a:spcPts val="600"/>
              </a:spcAft>
            </a:pPr>
            <a:r>
              <a:rPr lang="en-US" dirty="0" smtClean="0"/>
              <a:t>What does it mean to get pregnant, and what are the options?</a:t>
            </a:r>
          </a:p>
          <a:p>
            <a:pPr>
              <a:lnSpc>
                <a:spcPct val="90000"/>
              </a:lnSpc>
              <a:spcBef>
                <a:spcPts val="600"/>
              </a:spcBef>
              <a:spcAft>
                <a:spcPts val="600"/>
              </a:spcAft>
            </a:pPr>
            <a:r>
              <a:rPr lang="en-US" dirty="0" smtClean="0"/>
              <a:t>Family planning options</a:t>
            </a:r>
            <a:endParaRPr lang="en-US" dirty="0" smtClean="0"/>
          </a:p>
        </p:txBody>
      </p:sp>
      <p:sp>
        <p:nvSpPr>
          <p:cNvPr id="4" name="TextBox 3"/>
          <p:cNvSpPr txBox="1"/>
          <p:nvPr/>
        </p:nvSpPr>
        <p:spPr>
          <a:xfrm>
            <a:off x="457200" y="5695890"/>
            <a:ext cx="3581400" cy="261610"/>
          </a:xfrm>
          <a:prstGeom prst="rect">
            <a:avLst/>
          </a:prstGeom>
          <a:noFill/>
        </p:spPr>
        <p:txBody>
          <a:bodyPr wrap="square" rtlCol="0">
            <a:spAutoFit/>
          </a:bodyPr>
          <a:lstStyle/>
          <a:p>
            <a:endParaRPr lang="en-US" sz="1100" dirty="0">
              <a:solidFill>
                <a:prstClr val="black"/>
              </a:solidFill>
            </a:endParaRPr>
          </a:p>
        </p:txBody>
      </p:sp>
    </p:spTree>
    <p:extLst>
      <p:ext uri="{BB962C8B-B14F-4D97-AF65-F5344CB8AC3E}">
        <p14:creationId xmlns:p14="http://schemas.microsoft.com/office/powerpoint/2010/main" val="104504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Nuvaring</a:t>
            </a:r>
            <a:endParaRPr lang="en-CA" dirty="0"/>
          </a:p>
        </p:txBody>
      </p:sp>
      <p:sp>
        <p:nvSpPr>
          <p:cNvPr id="3" name="Content Placeholder 2"/>
          <p:cNvSpPr>
            <a:spLocks noGrp="1"/>
          </p:cNvSpPr>
          <p:nvPr>
            <p:ph idx="1"/>
          </p:nvPr>
        </p:nvSpPr>
        <p:spPr>
          <a:xfrm>
            <a:off x="457200" y="1371600"/>
            <a:ext cx="8229600" cy="4525963"/>
          </a:xfrm>
        </p:spPr>
        <p:txBody>
          <a:bodyPr>
            <a:normAutofit/>
          </a:bodyPr>
          <a:lstStyle/>
          <a:p>
            <a:r>
              <a:rPr lang="en-CA" sz="2800" dirty="0" smtClean="0"/>
              <a:t>Key Message: It’s a small, bendable ring worn inside the vagina for three weeks at a time. Use a new ring every month!</a:t>
            </a:r>
            <a:endParaRPr lang="en-CA" sz="2800" dirty="0"/>
          </a:p>
        </p:txBody>
      </p:sp>
      <p:graphicFrame>
        <p:nvGraphicFramePr>
          <p:cNvPr id="4" name="Table 3"/>
          <p:cNvGraphicFramePr>
            <a:graphicFrameLocks noGrp="1"/>
          </p:cNvGraphicFramePr>
          <p:nvPr>
            <p:extLst>
              <p:ext uri="{D42A27DB-BD31-4B8C-83A1-F6EECF244321}">
                <p14:modId xmlns:p14="http://schemas.microsoft.com/office/powerpoint/2010/main" val="2839467776"/>
              </p:ext>
            </p:extLst>
          </p:nvPr>
        </p:nvGraphicFramePr>
        <p:xfrm>
          <a:off x="457200" y="2819400"/>
          <a:ext cx="8382000" cy="3962400"/>
        </p:xfrm>
        <a:graphic>
          <a:graphicData uri="http://schemas.openxmlformats.org/drawingml/2006/table">
            <a:tbl>
              <a:tblPr firstRow="1" bandRow="1">
                <a:tableStyleId>{93296810-A885-4BE3-A3E7-6D5BEEA58F35}</a:tableStyleId>
              </a:tblPr>
              <a:tblGrid>
                <a:gridCol w="2794000"/>
                <a:gridCol w="2794000"/>
                <a:gridCol w="2794000"/>
              </a:tblGrid>
              <a:tr h="370840">
                <a:tc>
                  <a:txBody>
                    <a:bodyPr/>
                    <a:lstStyle/>
                    <a:p>
                      <a:pPr algn="ctr"/>
                      <a:r>
                        <a:rPr lang="en-US" sz="2800" dirty="0" smtClean="0">
                          <a:sym typeface="Wingdings" panose="05000000000000000000" pitchFamily="2" charset="2"/>
                        </a:rPr>
                        <a:t></a:t>
                      </a:r>
                      <a:endParaRPr lang="en-US" sz="2800" dirty="0"/>
                    </a:p>
                  </a:txBody>
                  <a:tcPr/>
                </a:tc>
                <a:tc>
                  <a:txBody>
                    <a:bodyPr/>
                    <a:lstStyle/>
                    <a:p>
                      <a:pPr algn="ctr"/>
                      <a:r>
                        <a:rPr lang="en-US" sz="2800" kern="1200" dirty="0" smtClean="0">
                          <a:effectLst/>
                          <a:sym typeface="Wingdings"/>
                        </a:rPr>
                        <a:t></a:t>
                      </a:r>
                      <a:endParaRPr lang="en-US" sz="2800" dirty="0"/>
                    </a:p>
                  </a:txBody>
                  <a:tcPr/>
                </a:tc>
                <a:tc>
                  <a:txBody>
                    <a:bodyPr/>
                    <a:lstStyle/>
                    <a:p>
                      <a:pPr algn="ctr"/>
                      <a:r>
                        <a:rPr lang="en-US" sz="2800" dirty="0" smtClean="0">
                          <a:sym typeface="Wingdings" panose="05000000000000000000" pitchFamily="2" charset="2"/>
                        </a:rPr>
                        <a:t> </a:t>
                      </a:r>
                      <a:endParaRPr lang="en-US" sz="2800" dirty="0"/>
                    </a:p>
                  </a:txBody>
                  <a:tcPr/>
                </a:tc>
              </a:tr>
              <a:tr h="370840">
                <a:tc>
                  <a:txBody>
                    <a:bodyPr/>
                    <a:lstStyle/>
                    <a:p>
                      <a:pPr algn="l"/>
                      <a:r>
                        <a:rPr lang="en-US" sz="1600" dirty="0" smtClean="0"/>
                        <a:t>You only need to remember it twice per month (to put</a:t>
                      </a:r>
                      <a:r>
                        <a:rPr lang="en-US" sz="1600" baseline="0" dirty="0" smtClean="0"/>
                        <a:t> it in and take it out) </a:t>
                      </a:r>
                      <a:endParaRPr lang="en-US" sz="1600" dirty="0"/>
                    </a:p>
                  </a:txBody>
                  <a:tcPr/>
                </a:tc>
                <a:tc>
                  <a:txBody>
                    <a:bodyPr/>
                    <a:lstStyle/>
                    <a:p>
                      <a:pPr algn="l"/>
                      <a:r>
                        <a:rPr lang="en-US" sz="1600" dirty="0" smtClean="0"/>
                        <a:t>It’s placed</a:t>
                      </a:r>
                      <a:r>
                        <a:rPr lang="en-US" sz="1600" baseline="0" dirty="0" smtClean="0"/>
                        <a:t> inside the vagina, so it helps if you’re comfortable with your body (it’s similar to using a tampon or menstrual cup)</a:t>
                      </a:r>
                      <a:endParaRPr lang="en-US" sz="1600" dirty="0"/>
                    </a:p>
                  </a:txBody>
                  <a:tcPr/>
                </a:tc>
                <a:tc>
                  <a:txBody>
                    <a:bodyPr/>
                    <a:lstStyle/>
                    <a:p>
                      <a:pPr algn="l"/>
                      <a:r>
                        <a:rPr lang="en-US" sz="1600" dirty="0" smtClean="0"/>
                        <a:t>Does not protect against</a:t>
                      </a:r>
                      <a:r>
                        <a:rPr lang="en-US" sz="1600" baseline="0" dirty="0" smtClean="0"/>
                        <a:t> STIs</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Protects</a:t>
                      </a:r>
                      <a:r>
                        <a:rPr lang="en-US" sz="1600" baseline="0" dirty="0" smtClean="0"/>
                        <a:t> against endometrial and ovarian cancer, anemia, ovarian cysts, and pelvic inflammatory disease.</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Possible side effects are: bleeding between periods, tender breasts, or nausea and vomiting. T</a:t>
                      </a:r>
                      <a:r>
                        <a:rPr lang="en-US" sz="1600" baseline="0" dirty="0" smtClean="0"/>
                        <a:t>hese should go away after a while.</a:t>
                      </a:r>
                      <a:endParaRPr lang="en-US" sz="1600" dirty="0" smtClean="0"/>
                    </a:p>
                  </a:txBody>
                  <a:tcPr/>
                </a:tc>
                <a:tc>
                  <a:txBody>
                    <a:bodyPr/>
                    <a:lstStyle/>
                    <a:p>
                      <a:pPr algn="l"/>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May make periods lighter and shorter – or you can skip them completely!</a:t>
                      </a:r>
                    </a:p>
                  </a:txBody>
                  <a:tcPr/>
                </a:tc>
                <a:tc>
                  <a:txBody>
                    <a:bodyPr/>
                    <a:lstStyle/>
                    <a:p>
                      <a:pPr algn="l"/>
                      <a:endParaRPr lang="en-US" sz="1600" dirty="0"/>
                    </a:p>
                  </a:txBody>
                  <a:tcPr/>
                </a:tc>
                <a:tc>
                  <a:txBody>
                    <a:bodyPr/>
                    <a:lstStyle/>
                    <a:p>
                      <a:pPr algn="l"/>
                      <a:endParaRPr lang="en-US" sz="1600" dirty="0"/>
                    </a:p>
                  </a:txBody>
                  <a:tcPr/>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364" y="228600"/>
            <a:ext cx="1073595" cy="1066800"/>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4857244"/>
            <a:ext cx="3276600" cy="2000756"/>
          </a:xfrm>
          <a:prstGeom prst="rect">
            <a:avLst/>
          </a:prstGeom>
        </p:spPr>
      </p:pic>
    </p:spTree>
    <p:extLst>
      <p:ext uri="{BB962C8B-B14F-4D97-AF65-F5344CB8AC3E}">
        <p14:creationId xmlns:p14="http://schemas.microsoft.com/office/powerpoint/2010/main" val="3167045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Patch</a:t>
            </a:r>
            <a:endParaRPr lang="en-CA" dirty="0"/>
          </a:p>
        </p:txBody>
      </p:sp>
      <p:sp>
        <p:nvSpPr>
          <p:cNvPr id="3" name="Content Placeholder 2"/>
          <p:cNvSpPr>
            <a:spLocks noGrp="1"/>
          </p:cNvSpPr>
          <p:nvPr>
            <p:ph idx="1"/>
          </p:nvPr>
        </p:nvSpPr>
        <p:spPr>
          <a:xfrm>
            <a:off x="457200" y="1371600"/>
            <a:ext cx="8229600" cy="4754563"/>
          </a:xfrm>
        </p:spPr>
        <p:txBody>
          <a:bodyPr>
            <a:normAutofit/>
          </a:bodyPr>
          <a:lstStyle/>
          <a:p>
            <a:r>
              <a:rPr lang="en-CA" sz="2400" dirty="0" smtClean="0"/>
              <a:t>Key message: Place it on the bum, stomach, upper outer arm, or shoulder once a week for three weeks, and off for the fourth week! </a:t>
            </a:r>
            <a:endParaRPr lang="en-CA" sz="2800" dirty="0"/>
          </a:p>
        </p:txBody>
      </p:sp>
      <p:graphicFrame>
        <p:nvGraphicFramePr>
          <p:cNvPr id="4" name="Table 3"/>
          <p:cNvGraphicFramePr>
            <a:graphicFrameLocks noGrp="1"/>
          </p:cNvGraphicFramePr>
          <p:nvPr>
            <p:extLst>
              <p:ext uri="{D42A27DB-BD31-4B8C-83A1-F6EECF244321}">
                <p14:modId xmlns:p14="http://schemas.microsoft.com/office/powerpoint/2010/main" val="42275148"/>
              </p:ext>
            </p:extLst>
          </p:nvPr>
        </p:nvGraphicFramePr>
        <p:xfrm>
          <a:off x="533400" y="2514600"/>
          <a:ext cx="8382000" cy="4053840"/>
        </p:xfrm>
        <a:graphic>
          <a:graphicData uri="http://schemas.openxmlformats.org/drawingml/2006/table">
            <a:tbl>
              <a:tblPr firstRow="1" bandRow="1">
                <a:tableStyleId>{5C22544A-7EE6-4342-B048-85BDC9FD1C3A}</a:tableStyleId>
              </a:tblPr>
              <a:tblGrid>
                <a:gridCol w="2971800"/>
                <a:gridCol w="3429000"/>
                <a:gridCol w="1981200"/>
              </a:tblGrid>
              <a:tr h="370840">
                <a:tc>
                  <a:txBody>
                    <a:bodyPr/>
                    <a:lstStyle/>
                    <a:p>
                      <a:pPr algn="ctr"/>
                      <a:r>
                        <a:rPr lang="en-US" sz="2800" dirty="0" smtClean="0">
                          <a:sym typeface="Wingdings" panose="05000000000000000000" pitchFamily="2" charset="2"/>
                        </a:rPr>
                        <a:t></a:t>
                      </a:r>
                      <a:endParaRPr lang="en-US" sz="2800" dirty="0"/>
                    </a:p>
                  </a:txBody>
                  <a:tcPr/>
                </a:tc>
                <a:tc>
                  <a:txBody>
                    <a:bodyPr/>
                    <a:lstStyle/>
                    <a:p>
                      <a:pPr algn="ctr"/>
                      <a:r>
                        <a:rPr lang="en-US" sz="2800" kern="1200" dirty="0" smtClean="0">
                          <a:effectLst/>
                          <a:sym typeface="Wingdings"/>
                        </a:rPr>
                        <a:t></a:t>
                      </a:r>
                      <a:endParaRPr lang="en-US" sz="2800" dirty="0"/>
                    </a:p>
                  </a:txBody>
                  <a:tcPr/>
                </a:tc>
                <a:tc>
                  <a:txBody>
                    <a:bodyPr/>
                    <a:lstStyle/>
                    <a:p>
                      <a:pPr algn="ctr"/>
                      <a:r>
                        <a:rPr lang="en-US" sz="2800" dirty="0" smtClean="0">
                          <a:sym typeface="Wingdings" panose="05000000000000000000" pitchFamily="2" charset="2"/>
                        </a:rPr>
                        <a:t> </a:t>
                      </a:r>
                      <a:endParaRPr lang="en-US" sz="2800" dirty="0"/>
                    </a:p>
                  </a:txBody>
                  <a:tcPr/>
                </a:tc>
              </a:tr>
              <a:tr h="370840">
                <a:tc>
                  <a:txBody>
                    <a:bodyPr/>
                    <a:lstStyle/>
                    <a:p>
                      <a:pPr algn="l"/>
                      <a:r>
                        <a:rPr lang="en-US" sz="1600" dirty="0" smtClean="0"/>
                        <a:t>May cause more regular, shorter, and lighter periods.</a:t>
                      </a:r>
                      <a:endParaRPr lang="en-US" sz="1600" dirty="0"/>
                    </a:p>
                  </a:txBody>
                  <a:tcPr/>
                </a:tc>
                <a:tc>
                  <a:txBody>
                    <a:bodyPr/>
                    <a:lstStyle/>
                    <a:p>
                      <a:pPr algn="l"/>
                      <a:r>
                        <a:rPr lang="en-US" sz="1600" dirty="0" smtClean="0"/>
                        <a:t>Possible side effects are: bleeding between periods, tender breasts, nausea and vomiting,</a:t>
                      </a:r>
                      <a:r>
                        <a:rPr lang="en-US" sz="1600" baseline="0" dirty="0" smtClean="0"/>
                        <a:t> skin irritation from the patch. Most of these should go away after a while.</a:t>
                      </a:r>
                      <a:endParaRPr lang="en-US" sz="1600" dirty="0"/>
                    </a:p>
                  </a:txBody>
                  <a:tcPr/>
                </a:tc>
                <a:tc>
                  <a:txBody>
                    <a:bodyPr/>
                    <a:lstStyle/>
                    <a:p>
                      <a:pPr algn="l"/>
                      <a:r>
                        <a:rPr lang="en-US" sz="1600" dirty="0" smtClean="0"/>
                        <a:t>Does not protect against</a:t>
                      </a:r>
                      <a:r>
                        <a:rPr lang="en-US" sz="1600" baseline="0" dirty="0" smtClean="0"/>
                        <a:t> STIs.</a:t>
                      </a:r>
                      <a:endParaRPr lang="en-US" sz="1600" dirty="0"/>
                    </a:p>
                  </a:txBody>
                  <a:tcPr/>
                </a:tc>
              </a:tr>
              <a:tr h="370840">
                <a:tc>
                  <a:txBody>
                    <a:bodyPr/>
                    <a:lstStyle/>
                    <a:p>
                      <a:pPr algn="l"/>
                      <a:r>
                        <a:rPr lang="en-US" sz="1600" dirty="0" smtClean="0"/>
                        <a:t>Only have to change it once per week.</a:t>
                      </a:r>
                      <a:endParaRPr lang="en-US" sz="1600" dirty="0"/>
                    </a:p>
                  </a:txBody>
                  <a:tcPr/>
                </a:tc>
                <a:tc>
                  <a:txBody>
                    <a:bodyPr/>
                    <a:lstStyle/>
                    <a:p>
                      <a:pPr algn="l"/>
                      <a:endParaRPr lang="en-US" sz="1600" dirty="0"/>
                    </a:p>
                  </a:txBody>
                  <a:tcPr/>
                </a:tc>
                <a:tc>
                  <a:txBody>
                    <a:bodyPr/>
                    <a:lstStyle/>
                    <a:p>
                      <a:pPr algn="l"/>
                      <a:endParaRPr lang="en-US" sz="1600" dirty="0"/>
                    </a:p>
                  </a:txBody>
                  <a:tcPr/>
                </a:tc>
              </a:tr>
              <a:tr h="370840">
                <a:tc>
                  <a:txBody>
                    <a:bodyPr/>
                    <a:lstStyle/>
                    <a:p>
                      <a:pPr algn="l"/>
                      <a:r>
                        <a:rPr lang="en-US" sz="1600" dirty="0" smtClean="0"/>
                        <a:t>You</a:t>
                      </a:r>
                      <a:r>
                        <a:rPr lang="en-US" sz="1600" baseline="0" dirty="0" smtClean="0"/>
                        <a:t> can get pregnant right after stopping the patch.</a:t>
                      </a:r>
                      <a:endParaRPr lang="en-US" sz="1600" dirty="0"/>
                    </a:p>
                  </a:txBody>
                  <a:tcPr/>
                </a:tc>
                <a:tc>
                  <a:txBody>
                    <a:bodyPr/>
                    <a:lstStyle/>
                    <a:p>
                      <a:pPr algn="l"/>
                      <a:endParaRPr lang="en-US" sz="1600" dirty="0"/>
                    </a:p>
                  </a:txBody>
                  <a:tcPr/>
                </a:tc>
                <a:tc>
                  <a:txBody>
                    <a:bodyPr/>
                    <a:lstStyle/>
                    <a:p>
                      <a:pPr algn="l"/>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Protects</a:t>
                      </a:r>
                      <a:r>
                        <a:rPr lang="en-US" sz="1600" baseline="0" dirty="0" smtClean="0"/>
                        <a:t> against endometrial and ovarian cancer, anemia, ovarian cysts, and pelvic inflammatory disease.</a:t>
                      </a:r>
                      <a:endParaRPr lang="en-US" sz="1600" dirty="0" smtClean="0"/>
                    </a:p>
                  </a:txBody>
                  <a:tcPr/>
                </a:tc>
                <a:tc>
                  <a:txBody>
                    <a:bodyPr/>
                    <a:lstStyle/>
                    <a:p>
                      <a:pPr algn="l"/>
                      <a:endParaRPr lang="en-US" sz="1600" dirty="0"/>
                    </a:p>
                  </a:txBody>
                  <a:tcPr/>
                </a:tc>
                <a:tc>
                  <a:txBody>
                    <a:bodyPr/>
                    <a:lstStyle/>
                    <a:p>
                      <a:pPr algn="l"/>
                      <a:endParaRPr lang="en-US" sz="1600" dirty="0"/>
                    </a:p>
                  </a:txBody>
                  <a:tcPr/>
                </a:tc>
              </a:tr>
            </a:tbl>
          </a:graphicData>
        </a:graphic>
      </p:graphicFrame>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4447108"/>
            <a:ext cx="3733800" cy="2383494"/>
          </a:xfrm>
          <a:prstGeom prst="rect">
            <a:avLst/>
          </a:prstGeom>
        </p:spPr>
      </p:pic>
    </p:spTree>
    <p:extLst>
      <p:ext uri="{BB962C8B-B14F-4D97-AF65-F5344CB8AC3E}">
        <p14:creationId xmlns:p14="http://schemas.microsoft.com/office/powerpoint/2010/main" val="868725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note about side-effects</a:t>
            </a:r>
            <a:endParaRPr lang="en-CA" dirty="0"/>
          </a:p>
        </p:txBody>
      </p:sp>
      <p:sp>
        <p:nvSpPr>
          <p:cNvPr id="3" name="Content Placeholder 2"/>
          <p:cNvSpPr>
            <a:spLocks noGrp="1"/>
          </p:cNvSpPr>
          <p:nvPr>
            <p:ph idx="1"/>
          </p:nvPr>
        </p:nvSpPr>
        <p:spPr/>
        <p:txBody>
          <a:bodyPr>
            <a:normAutofit/>
          </a:bodyPr>
          <a:lstStyle/>
          <a:p>
            <a:r>
              <a:rPr lang="en-CA" sz="2400" dirty="0" smtClean="0"/>
              <a:t>Common side effects to hormonal birth control are:</a:t>
            </a:r>
          </a:p>
          <a:p>
            <a:pPr lvl="1"/>
            <a:r>
              <a:rPr lang="en-US" sz="2400" dirty="0" smtClean="0"/>
              <a:t>bleeding </a:t>
            </a:r>
            <a:r>
              <a:rPr lang="en-US" sz="2400" dirty="0"/>
              <a:t>between </a:t>
            </a:r>
            <a:r>
              <a:rPr lang="en-US" sz="2400" dirty="0" smtClean="0"/>
              <a:t>periods</a:t>
            </a:r>
          </a:p>
          <a:p>
            <a:pPr lvl="1"/>
            <a:r>
              <a:rPr lang="en-US" sz="2400" dirty="0" smtClean="0"/>
              <a:t>tender breasts</a:t>
            </a:r>
          </a:p>
          <a:p>
            <a:pPr lvl="1"/>
            <a:r>
              <a:rPr lang="en-US" sz="2400" dirty="0" smtClean="0"/>
              <a:t>nausea </a:t>
            </a:r>
            <a:r>
              <a:rPr lang="en-US" sz="2400" dirty="0"/>
              <a:t>and </a:t>
            </a:r>
            <a:r>
              <a:rPr lang="en-US" sz="2400" dirty="0" smtClean="0"/>
              <a:t>vomiting</a:t>
            </a:r>
          </a:p>
          <a:p>
            <a:pPr lvl="1"/>
            <a:r>
              <a:rPr lang="en-US" sz="2400" dirty="0" smtClean="0"/>
              <a:t>A change in sex drive</a:t>
            </a:r>
            <a:endParaRPr lang="en-CA" sz="2400" dirty="0" smtClean="0"/>
          </a:p>
          <a:p>
            <a:pPr marL="342900" lvl="1" indent="-342900">
              <a:buFont typeface="Arial" pitchFamily="34" charset="0"/>
              <a:buChar char="•"/>
            </a:pPr>
            <a:r>
              <a:rPr lang="en-CA" sz="2400" dirty="0" smtClean="0"/>
              <a:t>Most </a:t>
            </a:r>
            <a:r>
              <a:rPr lang="en-US" sz="2400" dirty="0" smtClean="0"/>
              <a:t>side-effects </a:t>
            </a:r>
            <a:r>
              <a:rPr lang="en-US" sz="2400" dirty="0"/>
              <a:t>should go away </a:t>
            </a:r>
            <a:r>
              <a:rPr lang="en-US" sz="2400" dirty="0" smtClean="0"/>
              <a:t>after a while.</a:t>
            </a:r>
            <a:endParaRPr lang="en-US" sz="2400" dirty="0"/>
          </a:p>
          <a:p>
            <a:r>
              <a:rPr lang="en-CA" sz="2400" dirty="0" smtClean="0"/>
              <a:t>If you still have uncomfortable side effects after three months, see a nurse or doctor to switch methods (and use a condom to stay protected!).</a:t>
            </a:r>
            <a:endParaRPr lang="en-CA" sz="2400" dirty="0"/>
          </a:p>
        </p:txBody>
      </p:sp>
    </p:spTree>
    <p:extLst>
      <p:ext uri="{BB962C8B-B14F-4D97-AF65-F5344CB8AC3E}">
        <p14:creationId xmlns:p14="http://schemas.microsoft.com/office/powerpoint/2010/main" val="2567019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 (Male) and Internal (Female) Condoms</a:t>
            </a:r>
            <a:endParaRPr lang="en-US" dirty="0"/>
          </a:p>
        </p:txBody>
      </p:sp>
      <p:sp>
        <p:nvSpPr>
          <p:cNvPr id="3" name="Content Placeholder 2"/>
          <p:cNvSpPr>
            <a:spLocks noGrp="1"/>
          </p:cNvSpPr>
          <p:nvPr>
            <p:ph idx="1"/>
          </p:nvPr>
        </p:nvSpPr>
        <p:spPr/>
        <p:txBody>
          <a:bodyPr/>
          <a:lstStyle/>
          <a:p>
            <a:r>
              <a:rPr lang="en-US" dirty="0" smtClean="0"/>
              <a:t>Key Message: Condoms are the only birth control that also protect against STIs!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11649043"/>
              </p:ext>
            </p:extLst>
          </p:nvPr>
        </p:nvGraphicFramePr>
        <p:xfrm>
          <a:off x="381000" y="2758440"/>
          <a:ext cx="8382000" cy="3779520"/>
        </p:xfrm>
        <a:graphic>
          <a:graphicData uri="http://schemas.openxmlformats.org/drawingml/2006/table">
            <a:tbl>
              <a:tblPr firstRow="1" bandRow="1">
                <a:tableStyleId>{F5AB1C69-6EDB-4FF4-983F-18BD219EF322}</a:tableStyleId>
              </a:tblPr>
              <a:tblGrid>
                <a:gridCol w="2794000"/>
                <a:gridCol w="2794000"/>
                <a:gridCol w="2794000"/>
              </a:tblGrid>
              <a:tr h="370840">
                <a:tc>
                  <a:txBody>
                    <a:bodyPr/>
                    <a:lstStyle/>
                    <a:p>
                      <a:pPr algn="ctr"/>
                      <a:r>
                        <a:rPr lang="en-US" sz="2800" dirty="0" smtClean="0">
                          <a:sym typeface="Wingdings" panose="05000000000000000000" pitchFamily="2" charset="2"/>
                        </a:rPr>
                        <a:t></a:t>
                      </a:r>
                      <a:endParaRPr lang="en-US" sz="2800" dirty="0"/>
                    </a:p>
                  </a:txBody>
                  <a:tcPr/>
                </a:tc>
                <a:tc>
                  <a:txBody>
                    <a:bodyPr/>
                    <a:lstStyle/>
                    <a:p>
                      <a:pPr algn="ctr"/>
                      <a:r>
                        <a:rPr lang="en-US" sz="2800" kern="1200" dirty="0" smtClean="0">
                          <a:effectLst/>
                          <a:sym typeface="Wingdings"/>
                        </a:rPr>
                        <a:t></a:t>
                      </a:r>
                      <a:endParaRPr lang="en-US" sz="2800" dirty="0"/>
                    </a:p>
                  </a:txBody>
                  <a:tcPr/>
                </a:tc>
                <a:tc>
                  <a:txBody>
                    <a:bodyPr/>
                    <a:lstStyle/>
                    <a:p>
                      <a:pPr algn="ctr"/>
                      <a:r>
                        <a:rPr lang="en-US" sz="2800" dirty="0" smtClean="0">
                          <a:sym typeface="Wingdings" panose="05000000000000000000" pitchFamily="2" charset="2"/>
                        </a:rPr>
                        <a:t> </a:t>
                      </a:r>
                      <a:endParaRPr lang="en-US" sz="2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Condoms are the only birth</a:t>
                      </a:r>
                      <a:r>
                        <a:rPr lang="en-US" sz="1400" baseline="0" dirty="0" smtClean="0"/>
                        <a:t> control </a:t>
                      </a:r>
                      <a:r>
                        <a:rPr lang="en-US" sz="1400" dirty="0" smtClean="0"/>
                        <a:t>that protect against STIs (if used correctly)</a:t>
                      </a:r>
                    </a:p>
                  </a:txBody>
                  <a:tcPr/>
                </a:tc>
                <a:tc>
                  <a:txBody>
                    <a:bodyPr/>
                    <a:lstStyle/>
                    <a:p>
                      <a:r>
                        <a:rPr lang="en-US" sz="1400" dirty="0" smtClean="0"/>
                        <a:t>Some people think condoms decrease sensation</a:t>
                      </a:r>
                      <a:r>
                        <a:rPr lang="en-US" sz="1400" baseline="0" dirty="0" smtClean="0"/>
                        <a:t> or interfere with “the mood”. Try putting a bit of lube in and on the condom, and practice putting them on so it’s easier!</a:t>
                      </a:r>
                      <a:endParaRPr lang="en-US" sz="1400" dirty="0"/>
                    </a:p>
                  </a:txBody>
                  <a:tcPr/>
                </a:tc>
                <a:tc>
                  <a:txBody>
                    <a:bodyPr/>
                    <a:lstStyle/>
                    <a:p>
                      <a:r>
                        <a:rPr lang="en-US" sz="1400" dirty="0" smtClean="0"/>
                        <a:t>Effective if</a:t>
                      </a:r>
                      <a:r>
                        <a:rPr lang="en-US" sz="1400" baseline="0" dirty="0" smtClean="0"/>
                        <a:t> used perfectly – but almost no one uses it perfectly!</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No side effects! (Latex-free condoms are available</a:t>
                      </a:r>
                      <a:r>
                        <a:rPr lang="en-US" sz="1400" baseline="0" dirty="0" smtClean="0"/>
                        <a:t> if you or your partner is allergic to latex)</a:t>
                      </a:r>
                      <a:endParaRPr lang="en-US" sz="1400" dirty="0" smtClean="0"/>
                    </a:p>
                  </a:txBody>
                  <a:tcPr/>
                </a:tc>
                <a:tc>
                  <a:txBody>
                    <a:bodyPr/>
                    <a:lstStyle/>
                    <a:p>
                      <a:endParaRPr lang="en-US" sz="1400" dirty="0"/>
                    </a:p>
                  </a:txBody>
                  <a:tcPr/>
                </a:tc>
                <a:tc>
                  <a:txBody>
                    <a:bodyPr/>
                    <a:lstStyle/>
                    <a:p>
                      <a:endParaRPr lang="en-US" sz="1400" dirty="0"/>
                    </a:p>
                  </a:txBody>
                  <a:tcPr/>
                </a:tc>
              </a:tr>
              <a:tr h="1010920">
                <a:tc>
                  <a:txBody>
                    <a:bodyPr/>
                    <a:lstStyle/>
                    <a:p>
                      <a:r>
                        <a:rPr lang="en-US" sz="1400" dirty="0" smtClean="0"/>
                        <a:t>External condoms are available in every community, free</a:t>
                      </a:r>
                      <a:r>
                        <a:rPr lang="en-US" sz="1400" baseline="0" dirty="0" smtClean="0"/>
                        <a:t> at health </a:t>
                      </a:r>
                      <a:r>
                        <a:rPr lang="en-US" sz="1400" baseline="0" dirty="0" err="1" smtClean="0"/>
                        <a:t>centres</a:t>
                      </a:r>
                      <a:r>
                        <a:rPr lang="en-US" sz="1400" baseline="0" dirty="0" smtClean="0"/>
                        <a:t> and some other community locations. Internal condoms are available free in some communities. </a:t>
                      </a:r>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426" t="68183" r="33708" b="1572"/>
          <a:stretch/>
        </p:blipFill>
        <p:spPr bwMode="auto">
          <a:xfrm>
            <a:off x="4114800" y="4876800"/>
            <a:ext cx="4376791" cy="138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9323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110" y="601431"/>
            <a:ext cx="8369890" cy="5646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137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077200" cy="6054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0620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didn’t we talk about withdrawal (pulling out)?</a:t>
            </a:r>
            <a:endParaRPr lang="en-US" dirty="0"/>
          </a:p>
        </p:txBody>
      </p:sp>
      <p:pic>
        <p:nvPicPr>
          <p:cNvPr id="5" name="Picture 2" descr="C:\Documents and Settings\BClarke\Local Settings\Temporary Internet Files\Content.IE5\GNX79A81\MC90044190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362200"/>
            <a:ext cx="2263101" cy="26741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marL="0" indent="0">
              <a:buNone/>
            </a:pPr>
            <a:endParaRPr lang="en-CA" dirty="0"/>
          </a:p>
        </p:txBody>
      </p:sp>
      <p:sp>
        <p:nvSpPr>
          <p:cNvPr id="6" name="TextBox 5"/>
          <p:cNvSpPr txBox="1"/>
          <p:nvPr/>
        </p:nvSpPr>
        <p:spPr>
          <a:xfrm>
            <a:off x="685800" y="2177534"/>
            <a:ext cx="2819400" cy="1200329"/>
          </a:xfrm>
          <a:prstGeom prst="rect">
            <a:avLst/>
          </a:prstGeom>
          <a:noFill/>
        </p:spPr>
        <p:txBody>
          <a:bodyPr wrap="square" rtlCol="0">
            <a:spAutoFit/>
          </a:bodyPr>
          <a:lstStyle/>
          <a:p>
            <a:r>
              <a:rPr lang="en-CA" sz="2400" b="1" dirty="0"/>
              <a:t>Not very effective – it’s hard to pull out in time!</a:t>
            </a:r>
          </a:p>
        </p:txBody>
      </p:sp>
      <p:sp>
        <p:nvSpPr>
          <p:cNvPr id="7" name="TextBox 6"/>
          <p:cNvSpPr txBox="1"/>
          <p:nvPr/>
        </p:nvSpPr>
        <p:spPr>
          <a:xfrm>
            <a:off x="685800" y="4569844"/>
            <a:ext cx="3200400" cy="1569660"/>
          </a:xfrm>
          <a:prstGeom prst="rect">
            <a:avLst/>
          </a:prstGeom>
          <a:noFill/>
        </p:spPr>
        <p:txBody>
          <a:bodyPr wrap="square" rtlCol="0">
            <a:spAutoFit/>
          </a:bodyPr>
          <a:lstStyle/>
          <a:p>
            <a:r>
              <a:rPr lang="en-CA" sz="2400" b="1" dirty="0"/>
              <a:t>Stressful – you have to be worried about your partner pulling out in time</a:t>
            </a:r>
            <a:r>
              <a:rPr lang="en-CA" sz="2400" b="1" dirty="0" smtClean="0"/>
              <a:t>!</a:t>
            </a:r>
            <a:endParaRPr lang="en-CA" sz="2400" b="1" dirty="0"/>
          </a:p>
        </p:txBody>
      </p:sp>
      <p:sp>
        <p:nvSpPr>
          <p:cNvPr id="8" name="TextBox 7"/>
          <p:cNvSpPr txBox="1"/>
          <p:nvPr/>
        </p:nvSpPr>
        <p:spPr>
          <a:xfrm>
            <a:off x="6400800" y="3377862"/>
            <a:ext cx="2133600" cy="1200329"/>
          </a:xfrm>
          <a:prstGeom prst="rect">
            <a:avLst/>
          </a:prstGeom>
          <a:noFill/>
        </p:spPr>
        <p:txBody>
          <a:bodyPr wrap="square" rtlCol="0">
            <a:spAutoFit/>
          </a:bodyPr>
          <a:lstStyle/>
          <a:p>
            <a:r>
              <a:rPr lang="en-CA" sz="2400" b="1" dirty="0"/>
              <a:t>Doesn’t protect against </a:t>
            </a:r>
            <a:r>
              <a:rPr lang="en-CA" sz="2400" b="1" dirty="0" smtClean="0"/>
              <a:t>STIs!</a:t>
            </a:r>
            <a:endParaRPr lang="en-CA" sz="2400" b="1" dirty="0"/>
          </a:p>
        </p:txBody>
      </p:sp>
    </p:spTree>
    <p:extLst>
      <p:ext uri="{BB962C8B-B14F-4D97-AF65-F5344CB8AC3E}">
        <p14:creationId xmlns:p14="http://schemas.microsoft.com/office/powerpoint/2010/main" val="420355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Emergency Contraception/ Plan B</a:t>
            </a:r>
            <a:endParaRPr lang="en-US" dirty="0"/>
          </a:p>
        </p:txBody>
      </p:sp>
      <p:sp>
        <p:nvSpPr>
          <p:cNvPr id="3" name="Content Placeholder 2"/>
          <p:cNvSpPr>
            <a:spLocks noGrp="1"/>
          </p:cNvSpPr>
          <p:nvPr>
            <p:ph idx="1"/>
          </p:nvPr>
        </p:nvSpPr>
        <p:spPr/>
        <p:txBody>
          <a:bodyPr>
            <a:normAutofit lnSpcReduction="10000"/>
          </a:bodyPr>
          <a:lstStyle/>
          <a:p>
            <a:r>
              <a:rPr lang="en-US" dirty="0" smtClean="0"/>
              <a:t>Can prevent pregnancy after you’ve had unprotected sex.</a:t>
            </a:r>
          </a:p>
          <a:p>
            <a:r>
              <a:rPr lang="en-US" dirty="0" smtClean="0"/>
              <a:t>It’s pretty good, but not as good as some of the other methods of birth control. It’s better to plan ahead!</a:t>
            </a:r>
          </a:p>
          <a:p>
            <a:r>
              <a:rPr lang="en-US" dirty="0" smtClean="0"/>
              <a:t>It’s more effective the sooner you use it after unprotected sex (up to 5 days later). </a:t>
            </a:r>
          </a:p>
          <a:p>
            <a:r>
              <a:rPr lang="en-US" dirty="0" smtClean="0"/>
              <a:t>Available free at all health </a:t>
            </a:r>
            <a:r>
              <a:rPr lang="en-US" dirty="0" err="1" smtClean="0"/>
              <a:t>centres</a:t>
            </a:r>
            <a:r>
              <a:rPr lang="en-US" dirty="0" smtClean="0"/>
              <a:t>! Also available in pharmacies!</a:t>
            </a:r>
            <a:endParaRPr lang="en-US" dirty="0"/>
          </a:p>
        </p:txBody>
      </p:sp>
    </p:spTree>
    <p:extLst>
      <p:ext uri="{BB962C8B-B14F-4D97-AF65-F5344CB8AC3E}">
        <p14:creationId xmlns:p14="http://schemas.microsoft.com/office/powerpoint/2010/main" val="3551233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get birth control?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Make an appointment at the health </a:t>
            </a:r>
            <a:r>
              <a:rPr lang="en-US" dirty="0" err="1" smtClean="0"/>
              <a:t>centre</a:t>
            </a:r>
            <a:r>
              <a:rPr lang="en-US" dirty="0" smtClean="0"/>
              <a:t> – ask for a well-woman check if you’re shy to say what you really want</a:t>
            </a:r>
          </a:p>
          <a:p>
            <a:r>
              <a:rPr lang="en-US" dirty="0" smtClean="0"/>
              <a:t>When you see the nurse, tell her that you want to </a:t>
            </a:r>
            <a:r>
              <a:rPr lang="en-US" dirty="0" smtClean="0"/>
              <a:t>start using birth control</a:t>
            </a:r>
            <a:r>
              <a:rPr lang="en-US" dirty="0" smtClean="0"/>
              <a:t>. </a:t>
            </a:r>
            <a:r>
              <a:rPr lang="en-US" dirty="0" smtClean="0"/>
              <a:t>The nurse can help you decide which type of </a:t>
            </a:r>
            <a:r>
              <a:rPr lang="en-US" dirty="0" smtClean="0"/>
              <a:t>family planning fits </a:t>
            </a:r>
            <a:r>
              <a:rPr lang="en-US" dirty="0" smtClean="0"/>
              <a:t>best with your lifestyle.</a:t>
            </a:r>
          </a:p>
          <a:p>
            <a:r>
              <a:rPr lang="en-US" dirty="0" smtClean="0"/>
              <a:t>Check </a:t>
            </a:r>
            <a:r>
              <a:rPr lang="en-US" dirty="0"/>
              <a:t>out </a:t>
            </a:r>
            <a:r>
              <a:rPr lang="en-US" dirty="0">
                <a:hlinkClick r:id="rId2"/>
              </a:rPr>
              <a:t>https://</a:t>
            </a:r>
            <a:r>
              <a:rPr lang="en-US" dirty="0" smtClean="0">
                <a:hlinkClick r:id="rId2"/>
              </a:rPr>
              <a:t>www.bedsider.org/methods/matrix</a:t>
            </a:r>
            <a:r>
              <a:rPr lang="en-US" dirty="0" smtClean="0"/>
              <a:t> to learn more about the different types of birth control available.</a:t>
            </a:r>
            <a:endParaRPr lang="en-US" dirty="0"/>
          </a:p>
        </p:txBody>
      </p:sp>
    </p:spTree>
    <p:extLst>
      <p:ext uri="{BB962C8B-B14F-4D97-AF65-F5344CB8AC3E}">
        <p14:creationId xmlns:p14="http://schemas.microsoft.com/office/powerpoint/2010/main" val="2167532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1143000"/>
          </a:xfrm>
        </p:spPr>
        <p:txBody>
          <a:bodyPr/>
          <a:lstStyle/>
          <a:p>
            <a:r>
              <a:rPr lang="en-US" dirty="0" smtClean="0"/>
              <a:t>Family Planning</a:t>
            </a:r>
            <a:endParaRPr lang="en-CA" dirty="0">
              <a:solidFill>
                <a:srgbClr val="FBAD18"/>
              </a:solidFill>
              <a:latin typeface="Arial" pitchFamily="34" charset="0"/>
              <a:cs typeface="Arial" pitchFamily="34" charset="0"/>
            </a:endParaRPr>
          </a:p>
        </p:txBody>
      </p:sp>
      <p:sp>
        <p:nvSpPr>
          <p:cNvPr id="6" name="Content Placeholder 5"/>
          <p:cNvSpPr>
            <a:spLocks noGrp="1"/>
          </p:cNvSpPr>
          <p:nvPr>
            <p:ph idx="1"/>
          </p:nvPr>
        </p:nvSpPr>
        <p:spPr>
          <a:xfrm>
            <a:off x="533400" y="1143000"/>
            <a:ext cx="8229600" cy="5079579"/>
          </a:xfrm>
        </p:spPr>
        <p:txBody>
          <a:bodyPr>
            <a:normAutofit/>
          </a:bodyPr>
          <a:lstStyle/>
          <a:p>
            <a:pPr>
              <a:spcBef>
                <a:spcPts val="300"/>
              </a:spcBef>
              <a:spcAft>
                <a:spcPts val="300"/>
              </a:spcAft>
            </a:pPr>
            <a:endParaRPr lang="en-US" sz="2800" dirty="0" smtClean="0"/>
          </a:p>
          <a:p>
            <a:pPr>
              <a:spcBef>
                <a:spcPts val="300"/>
              </a:spcBef>
              <a:spcAft>
                <a:spcPts val="300"/>
              </a:spcAft>
            </a:pPr>
            <a:r>
              <a:rPr lang="en-US" sz="2800" dirty="0" smtClean="0"/>
              <a:t>When you </a:t>
            </a:r>
            <a:r>
              <a:rPr lang="en-US" sz="2800" dirty="0" smtClean="0"/>
              <a:t>think you might have sex sometime in the near future, come </a:t>
            </a:r>
            <a:r>
              <a:rPr lang="en-US" sz="2800" dirty="0" smtClean="0"/>
              <a:t>to the Health Centre first!</a:t>
            </a:r>
          </a:p>
          <a:p>
            <a:pPr>
              <a:spcBef>
                <a:spcPts val="300"/>
              </a:spcBef>
              <a:spcAft>
                <a:spcPts val="300"/>
              </a:spcAft>
            </a:pPr>
            <a:r>
              <a:rPr lang="en-US" sz="2800" dirty="0" smtClean="0"/>
              <a:t>A nurse will talk to you about </a:t>
            </a:r>
            <a:r>
              <a:rPr lang="en-US" sz="2800" dirty="0" smtClean="0"/>
              <a:t>family planning methods </a:t>
            </a:r>
            <a:r>
              <a:rPr lang="en-US" sz="2800" dirty="0" smtClean="0"/>
              <a:t>and help you decide which one to choose.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3657600"/>
            <a:ext cx="2590800" cy="2825262"/>
          </a:xfrm>
          <a:prstGeom prst="rect">
            <a:avLst/>
          </a:prstGeom>
        </p:spPr>
      </p:pic>
    </p:spTree>
    <p:extLst>
      <p:ext uri="{BB962C8B-B14F-4D97-AF65-F5344CB8AC3E}">
        <p14:creationId xmlns:p14="http://schemas.microsoft.com/office/powerpoint/2010/main" val="2965247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9600" cy="1143000"/>
          </a:xfrm>
        </p:spPr>
        <p:txBody>
          <a:bodyPr/>
          <a:lstStyle/>
          <a:p>
            <a:pPr algn="ctr"/>
            <a:r>
              <a:rPr lang="en-US" b="1" dirty="0" smtClean="0"/>
              <a:t>Group Agreement</a:t>
            </a:r>
            <a:endParaRPr lang="en-US" b="1" dirty="0"/>
          </a:p>
        </p:txBody>
      </p:sp>
      <p:sp>
        <p:nvSpPr>
          <p:cNvPr id="3075" name="Rectangle 3"/>
          <p:cNvSpPr>
            <a:spLocks noGrp="1" noChangeArrowheads="1"/>
          </p:cNvSpPr>
          <p:nvPr>
            <p:ph idx="1"/>
          </p:nvPr>
        </p:nvSpPr>
        <p:spPr>
          <a:xfrm>
            <a:off x="457200" y="990600"/>
            <a:ext cx="8229600" cy="5318720"/>
          </a:xfrm>
        </p:spPr>
        <p:txBody>
          <a:bodyPr>
            <a:normAutofit lnSpcReduction="10000"/>
          </a:bodyPr>
          <a:lstStyle/>
          <a:p>
            <a:pPr marL="0" indent="0">
              <a:lnSpc>
                <a:spcPct val="90000"/>
              </a:lnSpc>
              <a:spcBef>
                <a:spcPts val="600"/>
              </a:spcBef>
              <a:spcAft>
                <a:spcPts val="600"/>
              </a:spcAft>
              <a:buNone/>
            </a:pPr>
            <a:endParaRPr lang="en-US" dirty="0" smtClean="0"/>
          </a:p>
          <a:p>
            <a:r>
              <a:rPr lang="en-CA" dirty="0"/>
              <a:t>All questions are ok, at any time.</a:t>
            </a:r>
          </a:p>
          <a:p>
            <a:r>
              <a:rPr lang="en-CA" dirty="0"/>
              <a:t>If someone tells a personal story inside this room, it stays in this room.</a:t>
            </a:r>
          </a:p>
          <a:p>
            <a:r>
              <a:rPr lang="en-CA" dirty="0"/>
              <a:t>No judgement – we all have our personal values and beliefs.</a:t>
            </a:r>
          </a:p>
          <a:p>
            <a:r>
              <a:rPr lang="en-CA" dirty="0"/>
              <a:t>No putting anyone down.</a:t>
            </a:r>
          </a:p>
          <a:p>
            <a:pPr>
              <a:lnSpc>
                <a:spcPct val="90000"/>
              </a:lnSpc>
              <a:spcBef>
                <a:spcPts val="600"/>
              </a:spcBef>
              <a:spcAft>
                <a:spcPts val="600"/>
              </a:spcAft>
            </a:pPr>
            <a:r>
              <a:rPr lang="en-US" dirty="0" smtClean="0"/>
              <a:t>Have fun learning!</a:t>
            </a:r>
          </a:p>
          <a:p>
            <a:pPr>
              <a:lnSpc>
                <a:spcPct val="90000"/>
              </a:lnSpc>
              <a:spcBef>
                <a:spcPts val="600"/>
              </a:spcBef>
              <a:spcAft>
                <a:spcPts val="600"/>
              </a:spcAft>
            </a:pPr>
            <a:r>
              <a:rPr lang="en-US" dirty="0" smtClean="0"/>
              <a:t>When you see this symbol, we want you to try to answer the question!</a:t>
            </a:r>
          </a:p>
        </p:txBody>
      </p:sp>
      <p:sp>
        <p:nvSpPr>
          <p:cNvPr id="4" name="TextBox 3"/>
          <p:cNvSpPr txBox="1"/>
          <p:nvPr/>
        </p:nvSpPr>
        <p:spPr>
          <a:xfrm>
            <a:off x="457200" y="5695890"/>
            <a:ext cx="3581400" cy="261610"/>
          </a:xfrm>
          <a:prstGeom prst="rect">
            <a:avLst/>
          </a:prstGeom>
          <a:noFill/>
        </p:spPr>
        <p:txBody>
          <a:bodyPr wrap="square" rtlCol="0">
            <a:spAutoFit/>
          </a:bodyPr>
          <a:lstStyle/>
          <a:p>
            <a:endParaRPr lang="en-US" sz="1100" dirty="0">
              <a:solidFill>
                <a:prstClr val="black"/>
              </a:solidFill>
            </a:endParaRPr>
          </a:p>
        </p:txBody>
      </p:sp>
      <p:pic>
        <p:nvPicPr>
          <p:cNvPr id="5" name="Picture 2" descr="C:\Documents and Settings\BClarke\Local Settings\Temporary Internet Files\Content.IE5\GNX79A81\MC9004419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5502745"/>
            <a:ext cx="1119575" cy="132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963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t>
            </a:r>
          </a:p>
        </p:txBody>
      </p:sp>
      <p:sp>
        <p:nvSpPr>
          <p:cNvPr id="3" name="Content Placeholder 2"/>
          <p:cNvSpPr>
            <a:spLocks noGrp="1"/>
          </p:cNvSpPr>
          <p:nvPr>
            <p:ph idx="1"/>
          </p:nvPr>
        </p:nvSpPr>
        <p:spPr/>
        <p:txBody>
          <a:bodyPr>
            <a:normAutofit/>
          </a:bodyPr>
          <a:lstStyle/>
          <a:p>
            <a:pPr marL="0" indent="0" algn="ctr">
              <a:buNone/>
            </a:pPr>
            <a:r>
              <a:rPr lang="en-CA" sz="3600" dirty="0" smtClean="0"/>
              <a:t>Young people do not need their parent/ guardian’s permission to get birth control. </a:t>
            </a:r>
          </a:p>
          <a:p>
            <a:pPr marL="0" indent="0" algn="ctr">
              <a:buNone/>
            </a:pPr>
            <a:endParaRPr lang="en-CA" sz="3600" dirty="0"/>
          </a:p>
          <a:p>
            <a:pPr marL="0" indent="0" algn="ctr">
              <a:buNone/>
            </a:pPr>
            <a:r>
              <a:rPr lang="en-CA" sz="3600" dirty="0" smtClean="0"/>
              <a:t>If you are young, sexually active, and want birth control – make an appointment at the health centre!</a:t>
            </a:r>
            <a:endParaRPr lang="en-CA" sz="3600" dirty="0"/>
          </a:p>
        </p:txBody>
      </p:sp>
    </p:spTree>
    <p:extLst>
      <p:ext uri="{BB962C8B-B14F-4D97-AF65-F5344CB8AC3E}">
        <p14:creationId xmlns:p14="http://schemas.microsoft.com/office/powerpoint/2010/main" val="3606605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I’m pregnant…now what?!</a:t>
            </a:r>
            <a:endParaRPr lang="en-US" dirty="0"/>
          </a:p>
        </p:txBody>
      </p:sp>
      <p:sp>
        <p:nvSpPr>
          <p:cNvPr id="3" name="Content Placeholder 2"/>
          <p:cNvSpPr>
            <a:spLocks noGrp="1"/>
          </p:cNvSpPr>
          <p:nvPr>
            <p:ph sz="quarter" idx="1"/>
          </p:nvPr>
        </p:nvSpPr>
        <p:spPr>
          <a:xfrm>
            <a:off x="301625" y="1527175"/>
            <a:ext cx="8504238" cy="4572000"/>
          </a:xfrm>
        </p:spPr>
        <p:txBody>
          <a:bodyPr>
            <a:normAutofit fontScale="85000" lnSpcReduction="20000"/>
          </a:bodyPr>
          <a:lstStyle/>
          <a:p>
            <a:pPr>
              <a:defRPr/>
            </a:pPr>
            <a:r>
              <a:rPr lang="en-US" dirty="0" smtClean="0"/>
              <a:t>Stop tobacco use and alcohol use. </a:t>
            </a:r>
          </a:p>
          <a:p>
            <a:pPr lvl="1">
              <a:defRPr/>
            </a:pPr>
            <a:r>
              <a:rPr lang="en-US" dirty="0" smtClean="0"/>
              <a:t>If you cannot quit, then reduce as much as possible – although no amount of alcohol is safe during pregnancy.</a:t>
            </a:r>
          </a:p>
          <a:p>
            <a:pPr lvl="1">
              <a:defRPr/>
            </a:pPr>
            <a:r>
              <a:rPr lang="en-US" dirty="0" smtClean="0"/>
              <a:t>Need help to quit or reduce? Visit the health </a:t>
            </a:r>
            <a:r>
              <a:rPr lang="en-US" dirty="0" err="1" smtClean="0"/>
              <a:t>centre</a:t>
            </a:r>
            <a:r>
              <a:rPr lang="en-US" dirty="0" smtClean="0"/>
              <a:t>!</a:t>
            </a:r>
          </a:p>
          <a:p>
            <a:pPr>
              <a:defRPr/>
            </a:pPr>
            <a:r>
              <a:rPr lang="en-US" dirty="0" smtClean="0"/>
              <a:t>Think about your options:</a:t>
            </a:r>
          </a:p>
          <a:p>
            <a:pPr lvl="1">
              <a:defRPr/>
            </a:pPr>
            <a:r>
              <a:rPr lang="en-US" dirty="0" smtClean="0"/>
              <a:t>Parenting</a:t>
            </a:r>
          </a:p>
          <a:p>
            <a:pPr lvl="1">
              <a:defRPr/>
            </a:pPr>
            <a:r>
              <a:rPr lang="en-US" dirty="0" smtClean="0"/>
              <a:t>Adoption</a:t>
            </a:r>
          </a:p>
          <a:p>
            <a:pPr lvl="1">
              <a:defRPr/>
            </a:pPr>
            <a:r>
              <a:rPr lang="en-US" dirty="0" smtClean="0"/>
              <a:t>Abortion</a:t>
            </a:r>
          </a:p>
          <a:p>
            <a:pPr>
              <a:defRPr/>
            </a:pPr>
            <a:r>
              <a:rPr lang="en-US" dirty="0" smtClean="0"/>
              <a:t>Visit the health </a:t>
            </a:r>
            <a:r>
              <a:rPr lang="en-US" dirty="0" err="1" smtClean="0"/>
              <a:t>centre</a:t>
            </a:r>
            <a:r>
              <a:rPr lang="en-US" dirty="0" smtClean="0"/>
              <a:t> for pre-natal care and discuss what option might be right for you.</a:t>
            </a:r>
          </a:p>
          <a:p>
            <a:pPr>
              <a:defRPr/>
            </a:pPr>
            <a:r>
              <a:rPr lang="en-US" dirty="0" smtClean="0"/>
              <a:t>If you decide to parent or adopt the baby out, attend CPNP in your community.</a:t>
            </a:r>
          </a:p>
          <a:p>
            <a:pPr lvl="2">
              <a:buFont typeface="Wingdings 2" pitchFamily="18" charset="2"/>
              <a:buNone/>
              <a:defRPr/>
            </a:pPr>
            <a:endParaRPr lang="en-US" dirty="0" smtClean="0"/>
          </a:p>
          <a:p>
            <a:pPr lvl="2">
              <a:defRPr/>
            </a:pPr>
            <a:endParaRPr lang="en-US" dirty="0" smtClean="0"/>
          </a:p>
          <a:p>
            <a:pPr>
              <a:defRPr/>
            </a:pPr>
            <a:endParaRPr lang="en-US" dirty="0"/>
          </a:p>
        </p:txBody>
      </p:sp>
    </p:spTree>
    <p:extLst>
      <p:ext uri="{BB962C8B-B14F-4D97-AF65-F5344CB8AC3E}">
        <p14:creationId xmlns:p14="http://schemas.microsoft.com/office/powerpoint/2010/main" val="1242598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Parenting</a:t>
            </a:r>
            <a:endParaRPr lang="en-US" b="1" dirty="0"/>
          </a:p>
        </p:txBody>
      </p:sp>
      <p:sp>
        <p:nvSpPr>
          <p:cNvPr id="5" name="Content Placeholder 2"/>
          <p:cNvSpPr txBox="1">
            <a:spLocks/>
          </p:cNvSpPr>
          <p:nvPr/>
        </p:nvSpPr>
        <p:spPr>
          <a:xfrm>
            <a:off x="457200" y="2019166"/>
            <a:ext cx="8229600" cy="43069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endParaRPr lang="en-US" sz="2200" dirty="0" smtClean="0"/>
          </a:p>
          <a:p>
            <a:pPr marL="914400" lvl="2" indent="0">
              <a:buNone/>
            </a:pPr>
            <a:endParaRPr lang="en-US" sz="2200" dirty="0" smtClean="0"/>
          </a:p>
          <a:p>
            <a:pPr lvl="2"/>
            <a:endParaRPr lang="en-US" sz="2200" dirty="0"/>
          </a:p>
          <a:p>
            <a:pPr marL="914400" lvl="2" indent="0">
              <a:buNone/>
            </a:pPr>
            <a:endParaRPr lang="en-US" sz="2200" dirty="0" smtClean="0"/>
          </a:p>
          <a:p>
            <a:pPr marL="914400" lvl="2" indent="0">
              <a:buNone/>
            </a:pPr>
            <a:endParaRPr lang="en-US" sz="2200" dirty="0"/>
          </a:p>
          <a:p>
            <a:pPr marL="914400" lvl="2" indent="0">
              <a:buNone/>
            </a:pPr>
            <a:endParaRPr lang="en-US" sz="2200" dirty="0" smtClean="0"/>
          </a:p>
          <a:p>
            <a:pPr marL="914400" lvl="2" indent="0">
              <a:buNone/>
            </a:pPr>
            <a:endParaRPr lang="en-US" sz="2200" dirty="0"/>
          </a:p>
          <a:p>
            <a:pPr marL="914400" lvl="2" indent="0">
              <a:buNone/>
            </a:pPr>
            <a:endParaRPr lang="en-US" sz="2200" dirty="0"/>
          </a:p>
        </p:txBody>
      </p:sp>
      <p:sp>
        <p:nvSpPr>
          <p:cNvPr id="3" name="TextBox 2"/>
          <p:cNvSpPr txBox="1"/>
          <p:nvPr/>
        </p:nvSpPr>
        <p:spPr>
          <a:xfrm>
            <a:off x="6019800" y="6172200"/>
            <a:ext cx="2590800" cy="307777"/>
          </a:xfrm>
          <a:prstGeom prst="rect">
            <a:avLst/>
          </a:prstGeom>
          <a:noFill/>
        </p:spPr>
        <p:txBody>
          <a:bodyPr wrap="square" rtlCol="0">
            <a:spAutoFit/>
          </a:bodyPr>
          <a:lstStyle/>
          <a:p>
            <a:endParaRPr lang="en-US" sz="1400" dirty="0"/>
          </a:p>
        </p:txBody>
      </p:sp>
      <p:pic>
        <p:nvPicPr>
          <p:cNvPr id="6" name="Picture 3" descr="C:\Documents and Settings\BClarke\Local Settings\Temporary Internet Files\Content.IE5\GNX79A81\MC90013096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875" y="228598"/>
            <a:ext cx="2648409" cy="164499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609600" y="2551078"/>
            <a:ext cx="8229600" cy="43069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b="1" i="1" dirty="0" smtClean="0"/>
              <a:t>What are the challenges and benefits of parenting?</a:t>
            </a:r>
          </a:p>
          <a:p>
            <a:endParaRPr lang="en-US" sz="3000" dirty="0" smtClean="0"/>
          </a:p>
          <a:p>
            <a:r>
              <a:rPr lang="en-US" sz="3000" i="1" dirty="0" smtClean="0"/>
              <a:t>Class discussion</a:t>
            </a:r>
            <a:endParaRPr lang="en-US" sz="2200" i="1" dirty="0" smtClean="0"/>
          </a:p>
          <a:p>
            <a:pPr lvl="2"/>
            <a:endParaRPr lang="en-US" sz="2200" dirty="0" smtClean="0"/>
          </a:p>
          <a:p>
            <a:pPr marL="914400" lvl="2" indent="0">
              <a:buNone/>
            </a:pPr>
            <a:endParaRPr lang="en-US" sz="2200" dirty="0" smtClean="0"/>
          </a:p>
          <a:p>
            <a:pPr lvl="2"/>
            <a:endParaRPr lang="en-US" sz="2200" dirty="0"/>
          </a:p>
          <a:p>
            <a:pPr marL="914400" lvl="2" indent="0">
              <a:buNone/>
            </a:pPr>
            <a:endParaRPr lang="en-US" sz="2200" dirty="0" smtClean="0"/>
          </a:p>
          <a:p>
            <a:pPr marL="914400" lvl="2" indent="0">
              <a:buNone/>
            </a:pPr>
            <a:endParaRPr lang="en-US" sz="2200" dirty="0"/>
          </a:p>
          <a:p>
            <a:pPr marL="914400" lvl="2" indent="0">
              <a:buNone/>
            </a:pPr>
            <a:endParaRPr lang="en-US" sz="2200" dirty="0" smtClean="0"/>
          </a:p>
          <a:p>
            <a:pPr marL="914400" lvl="2" indent="0">
              <a:buNone/>
            </a:pPr>
            <a:endParaRPr lang="en-US" sz="2200" dirty="0"/>
          </a:p>
          <a:p>
            <a:pPr marL="914400" lvl="2" indent="0">
              <a:buNone/>
            </a:pPr>
            <a:endParaRPr lang="en-US" sz="2200" dirty="0"/>
          </a:p>
        </p:txBody>
      </p:sp>
      <p:pic>
        <p:nvPicPr>
          <p:cNvPr id="7" name="Picture 6" descr="C:\Documents and Settings\BClarke\Local Settings\Temporary Internet Files\Content.IE5\ID9K1NAQ\MC90044190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5618" y="3907751"/>
            <a:ext cx="1905000" cy="2251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323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Parenting</a:t>
            </a:r>
            <a:endParaRPr lang="en-US" b="1" dirty="0"/>
          </a:p>
        </p:txBody>
      </p:sp>
      <p:sp>
        <p:nvSpPr>
          <p:cNvPr id="5" name="Content Placeholder 2"/>
          <p:cNvSpPr txBox="1">
            <a:spLocks/>
          </p:cNvSpPr>
          <p:nvPr/>
        </p:nvSpPr>
        <p:spPr>
          <a:xfrm>
            <a:off x="457200" y="2019166"/>
            <a:ext cx="8229600" cy="430692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Are you ready to raise a baby, child, teenager? Think about…</a:t>
            </a:r>
            <a:br>
              <a:rPr lang="en-US" sz="3000" dirty="0" smtClean="0"/>
            </a:br>
            <a:endParaRPr lang="en-US" sz="3000" dirty="0" smtClean="0"/>
          </a:p>
          <a:p>
            <a:pPr lvl="1"/>
            <a:r>
              <a:rPr lang="en-US" sz="2600" dirty="0" smtClean="0"/>
              <a:t>The emotional cost of raising a child</a:t>
            </a:r>
          </a:p>
          <a:p>
            <a:pPr lvl="2"/>
            <a:r>
              <a:rPr lang="en-US" sz="2200" dirty="0" smtClean="0"/>
              <a:t>It is a life-long commitment to being there for the child</a:t>
            </a:r>
          </a:p>
          <a:p>
            <a:pPr lvl="2"/>
            <a:r>
              <a:rPr lang="en-US" sz="2200" dirty="0" smtClean="0"/>
              <a:t>Think about what supports you have in your life, and who might be able to help you – romantic partner, family, etc.</a:t>
            </a:r>
          </a:p>
          <a:p>
            <a:pPr lvl="1"/>
            <a:r>
              <a:rPr lang="en-US" sz="2600" dirty="0" smtClean="0"/>
              <a:t>The educational cost of raising a child</a:t>
            </a:r>
          </a:p>
          <a:p>
            <a:pPr lvl="2"/>
            <a:r>
              <a:rPr lang="en-US" sz="2200" dirty="0" smtClean="0"/>
              <a:t>Women who have a baby in high school may have more challenges graduating</a:t>
            </a:r>
          </a:p>
          <a:p>
            <a:pPr lvl="1"/>
            <a:r>
              <a:rPr lang="en-US" sz="2600" dirty="0" smtClean="0"/>
              <a:t>The financial cost of raising a child</a:t>
            </a:r>
          </a:p>
          <a:p>
            <a:pPr lvl="2"/>
            <a:r>
              <a:rPr lang="en-US" sz="2200" dirty="0" smtClean="0"/>
              <a:t>Estimated cost in Canada = $234,000* per child</a:t>
            </a:r>
          </a:p>
          <a:p>
            <a:pPr lvl="2"/>
            <a:r>
              <a:rPr lang="en-US" sz="2200" dirty="0" smtClean="0"/>
              <a:t>Diapers, clothes, food</a:t>
            </a:r>
          </a:p>
          <a:p>
            <a:pPr lvl="2"/>
            <a:endParaRPr lang="en-US" sz="2200" dirty="0" smtClean="0"/>
          </a:p>
          <a:p>
            <a:pPr marL="914400" lvl="2" indent="0">
              <a:buNone/>
            </a:pPr>
            <a:endParaRPr lang="en-US" sz="2200" dirty="0" smtClean="0"/>
          </a:p>
          <a:p>
            <a:pPr lvl="2"/>
            <a:endParaRPr lang="en-US" sz="2200" dirty="0"/>
          </a:p>
          <a:p>
            <a:pPr marL="914400" lvl="2" indent="0">
              <a:buNone/>
            </a:pPr>
            <a:endParaRPr lang="en-US" sz="2200" dirty="0" smtClean="0"/>
          </a:p>
          <a:p>
            <a:pPr marL="914400" lvl="2" indent="0">
              <a:buNone/>
            </a:pPr>
            <a:endParaRPr lang="en-US" sz="2200" dirty="0"/>
          </a:p>
          <a:p>
            <a:pPr marL="914400" lvl="2" indent="0">
              <a:buNone/>
            </a:pPr>
            <a:endParaRPr lang="en-US" sz="2200" dirty="0" smtClean="0"/>
          </a:p>
          <a:p>
            <a:pPr marL="914400" lvl="2" indent="0">
              <a:buNone/>
            </a:pPr>
            <a:endParaRPr lang="en-US" sz="2200" dirty="0"/>
          </a:p>
          <a:p>
            <a:pPr marL="914400" lvl="2" indent="0">
              <a:buNone/>
            </a:pPr>
            <a:endParaRPr lang="en-US" sz="2200" dirty="0"/>
          </a:p>
        </p:txBody>
      </p:sp>
      <p:sp>
        <p:nvSpPr>
          <p:cNvPr id="3" name="TextBox 2"/>
          <p:cNvSpPr txBox="1"/>
          <p:nvPr/>
        </p:nvSpPr>
        <p:spPr>
          <a:xfrm>
            <a:off x="6019800" y="6172200"/>
            <a:ext cx="2590800" cy="307777"/>
          </a:xfrm>
          <a:prstGeom prst="rect">
            <a:avLst/>
          </a:prstGeom>
          <a:noFill/>
        </p:spPr>
        <p:txBody>
          <a:bodyPr wrap="square" rtlCol="0">
            <a:spAutoFit/>
          </a:bodyPr>
          <a:lstStyle/>
          <a:p>
            <a:r>
              <a:rPr lang="en-US" sz="1400" dirty="0" smtClean="0"/>
              <a:t>*</a:t>
            </a:r>
            <a:r>
              <a:rPr lang="en-US" sz="1400" dirty="0" err="1" smtClean="0"/>
              <a:t>MoneySense</a:t>
            </a:r>
            <a:r>
              <a:rPr lang="en-US" sz="1400" dirty="0" smtClean="0"/>
              <a:t> website 2013</a:t>
            </a:r>
            <a:endParaRPr lang="en-US" sz="1400" dirty="0"/>
          </a:p>
        </p:txBody>
      </p:sp>
      <p:pic>
        <p:nvPicPr>
          <p:cNvPr id="6" name="Picture 3" descr="C:\Documents and Settings\BClarke\Local Settings\Temporary Internet Files\Content.IE5\GNX79A81\MC90013096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28599"/>
            <a:ext cx="2648409" cy="1644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546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Adoption</a:t>
            </a:r>
            <a:endParaRPr lang="en-US" b="1" dirty="0"/>
          </a:p>
        </p:txBody>
      </p:sp>
      <p:sp>
        <p:nvSpPr>
          <p:cNvPr id="5" name="Content Placeholder 2"/>
          <p:cNvSpPr txBox="1">
            <a:spLocks/>
          </p:cNvSpPr>
          <p:nvPr/>
        </p:nvSpPr>
        <p:spPr>
          <a:xfrm>
            <a:off x="381000" y="1524000"/>
            <a:ext cx="8077200"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Adoption means that you will continue the pregnancy and then give up your parental rights to someone else after the baby is born</a:t>
            </a:r>
          </a:p>
          <a:p>
            <a:r>
              <a:rPr lang="en-US" sz="2800" dirty="0" smtClean="0"/>
              <a:t>Women can change their mind about adoption up until the point that the adoption becomes legal</a:t>
            </a:r>
          </a:p>
          <a:p>
            <a:pPr lvl="2"/>
            <a:endParaRPr lang="en-US" sz="2200" dirty="0"/>
          </a:p>
          <a:p>
            <a:pPr marL="914400" lvl="2" indent="0">
              <a:buNone/>
            </a:pPr>
            <a:endParaRPr lang="en-US" sz="2200" dirty="0" smtClean="0"/>
          </a:p>
          <a:p>
            <a:pPr marL="914400" lvl="2" indent="0">
              <a:buNone/>
            </a:pPr>
            <a:endParaRPr lang="en-US" sz="2200" dirty="0"/>
          </a:p>
          <a:p>
            <a:pPr marL="914400" lvl="2" indent="0">
              <a:buNone/>
            </a:pPr>
            <a:endParaRPr lang="en-US" sz="2200" dirty="0" smtClean="0"/>
          </a:p>
          <a:p>
            <a:pPr marL="914400" lvl="2" indent="0">
              <a:buNone/>
            </a:pPr>
            <a:endParaRPr lang="en-US" sz="2200" dirty="0"/>
          </a:p>
          <a:p>
            <a:pPr marL="914400" lvl="2" indent="0">
              <a:buNone/>
            </a:pPr>
            <a:endParaRPr lang="en-US" sz="2200" dirty="0"/>
          </a:p>
        </p:txBody>
      </p:sp>
    </p:spTree>
    <p:extLst>
      <p:ext uri="{BB962C8B-B14F-4D97-AF65-F5344CB8AC3E}">
        <p14:creationId xmlns:p14="http://schemas.microsoft.com/office/powerpoint/2010/main" val="2081902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Adoption</a:t>
            </a:r>
            <a:endParaRPr lang="en-US" b="1" dirty="0"/>
          </a:p>
        </p:txBody>
      </p:sp>
      <p:sp>
        <p:nvSpPr>
          <p:cNvPr id="5" name="Content Placeholder 2"/>
          <p:cNvSpPr txBox="1">
            <a:spLocks/>
          </p:cNvSpPr>
          <p:nvPr/>
        </p:nvSpPr>
        <p:spPr>
          <a:xfrm>
            <a:off x="609600" y="2133600"/>
            <a:ext cx="7848600"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b="1" i="1" dirty="0" smtClean="0"/>
              <a:t>What are the challenges and benefits of adoption?</a:t>
            </a:r>
            <a:endParaRPr lang="en-US" sz="2600" b="1" i="1" dirty="0" smtClean="0"/>
          </a:p>
          <a:p>
            <a:endParaRPr lang="en-US" sz="2600" dirty="0"/>
          </a:p>
          <a:p>
            <a:r>
              <a:rPr lang="en-US" sz="2600" i="1" dirty="0" smtClean="0"/>
              <a:t>Class discussion</a:t>
            </a:r>
            <a:endParaRPr lang="en-US" sz="2200" i="1" dirty="0"/>
          </a:p>
          <a:p>
            <a:pPr marL="914400" lvl="2" indent="0">
              <a:buNone/>
            </a:pPr>
            <a:endParaRPr lang="en-US" sz="2200" i="1" dirty="0" smtClean="0"/>
          </a:p>
          <a:p>
            <a:pPr marL="914400" lvl="2" indent="0">
              <a:buNone/>
            </a:pPr>
            <a:endParaRPr lang="en-US" sz="2200" dirty="0"/>
          </a:p>
          <a:p>
            <a:pPr marL="914400" lvl="2" indent="0">
              <a:buNone/>
            </a:pPr>
            <a:endParaRPr lang="en-US" sz="2200" dirty="0"/>
          </a:p>
        </p:txBody>
      </p:sp>
      <p:pic>
        <p:nvPicPr>
          <p:cNvPr id="4" name="Picture 3" descr="C:\Documents and Settings\BClarke\Local Settings\Temporary Internet Files\Content.IE5\ID9K1NAQ\MC9004419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5618" y="3907751"/>
            <a:ext cx="1905000" cy="2251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8676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Abortion</a:t>
            </a:r>
            <a:endParaRPr lang="en-US" b="1" dirty="0"/>
          </a:p>
        </p:txBody>
      </p:sp>
      <p:sp>
        <p:nvSpPr>
          <p:cNvPr id="5" name="Content Placeholder 2"/>
          <p:cNvSpPr txBox="1">
            <a:spLocks/>
          </p:cNvSpPr>
          <p:nvPr/>
        </p:nvSpPr>
        <p:spPr>
          <a:xfrm>
            <a:off x="457200" y="1219201"/>
            <a:ext cx="8229600" cy="52607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Abortion means ending the pregnancy with medication or surgery.</a:t>
            </a:r>
          </a:p>
          <a:p>
            <a:r>
              <a:rPr lang="en-US" sz="3000" dirty="0" smtClean="0"/>
              <a:t>In Nunavut, abortions are available in Iqaluit up to 13 weeks. Travel to Iqaluit is covered. </a:t>
            </a:r>
          </a:p>
          <a:p>
            <a:r>
              <a:rPr lang="en-US" sz="3000" dirty="0" smtClean="0"/>
              <a:t>Abortion is available later than this in other parts of Canada. </a:t>
            </a:r>
          </a:p>
        </p:txBody>
      </p:sp>
    </p:spTree>
    <p:extLst>
      <p:ext uri="{BB962C8B-B14F-4D97-AF65-F5344CB8AC3E}">
        <p14:creationId xmlns:p14="http://schemas.microsoft.com/office/powerpoint/2010/main" val="6897068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Abortion</a:t>
            </a:r>
            <a:endParaRPr lang="en-CA" b="1" dirty="0"/>
          </a:p>
        </p:txBody>
      </p:sp>
      <p:sp>
        <p:nvSpPr>
          <p:cNvPr id="3" name="Content Placeholder 2"/>
          <p:cNvSpPr>
            <a:spLocks noGrp="1"/>
          </p:cNvSpPr>
          <p:nvPr>
            <p:ph idx="1"/>
          </p:nvPr>
        </p:nvSpPr>
        <p:spPr/>
        <p:txBody>
          <a:bodyPr/>
          <a:lstStyle/>
          <a:p>
            <a:r>
              <a:rPr lang="en-US" dirty="0"/>
              <a:t>Abortion does not affect your ability to have other children in the </a:t>
            </a:r>
            <a:r>
              <a:rPr lang="en-US" dirty="0" smtClean="0"/>
              <a:t>future</a:t>
            </a:r>
            <a:endParaRPr lang="en-US" dirty="0"/>
          </a:p>
          <a:p>
            <a:r>
              <a:rPr lang="en-US" dirty="0"/>
              <a:t>The nurse or doctor at the Health Centre can give you more information about this option  </a:t>
            </a:r>
          </a:p>
          <a:p>
            <a:r>
              <a:rPr lang="en-US" dirty="0"/>
              <a:t>Abortion is legal in Canada, and it is always the woman’s decision whether or not to have an abortion</a:t>
            </a:r>
          </a:p>
          <a:p>
            <a:endParaRPr lang="en-CA" dirty="0"/>
          </a:p>
        </p:txBody>
      </p:sp>
    </p:spTree>
    <p:extLst>
      <p:ext uri="{BB962C8B-B14F-4D97-AF65-F5344CB8AC3E}">
        <p14:creationId xmlns:p14="http://schemas.microsoft.com/office/powerpoint/2010/main" val="1694752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Abortion</a:t>
            </a:r>
            <a:endParaRPr lang="en-US" b="1" dirty="0"/>
          </a:p>
        </p:txBody>
      </p:sp>
      <p:sp>
        <p:nvSpPr>
          <p:cNvPr id="5" name="Content Placeholder 2"/>
          <p:cNvSpPr txBox="1">
            <a:spLocks/>
          </p:cNvSpPr>
          <p:nvPr/>
        </p:nvSpPr>
        <p:spPr>
          <a:xfrm>
            <a:off x="457200" y="1828800"/>
            <a:ext cx="8229600" cy="52607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b="1" i="1" dirty="0" smtClean="0"/>
              <a:t>What are the challenges and benefits of abortion?</a:t>
            </a:r>
          </a:p>
          <a:p>
            <a:endParaRPr lang="en-US" sz="3000" dirty="0" smtClean="0"/>
          </a:p>
          <a:p>
            <a:r>
              <a:rPr lang="en-US" sz="3000" i="1" dirty="0" smtClean="0"/>
              <a:t>Class discussion</a:t>
            </a:r>
          </a:p>
        </p:txBody>
      </p:sp>
      <p:pic>
        <p:nvPicPr>
          <p:cNvPr id="4" name="Picture 3" descr="C:\Documents and Settings\BClarke\Local Settings\Temporary Internet Files\Content.IE5\ID9K1NAQ\MC9004419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5618" y="3907751"/>
            <a:ext cx="1905000" cy="2251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8431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3048000" cy="1143000"/>
          </a:xfrm>
        </p:spPr>
        <p:txBody>
          <a:bodyPr>
            <a:normAutofit fontScale="90000"/>
          </a:bodyPr>
          <a:lstStyle/>
          <a:p>
            <a:r>
              <a:rPr lang="en-CA" dirty="0" smtClean="0"/>
              <a:t>Age of Consent for Sexual Activity</a:t>
            </a:r>
            <a:endParaRPr lang="en-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9000" y="10886"/>
            <a:ext cx="4648200" cy="6863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971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57200"/>
            <a:ext cx="8229600" cy="1143000"/>
          </a:xfrm>
        </p:spPr>
        <p:txBody>
          <a:bodyPr/>
          <a:lstStyle/>
          <a:p>
            <a:pPr algn="ctr"/>
            <a:r>
              <a:rPr lang="en-US" b="1" dirty="0" smtClean="0"/>
              <a:t>Talking About Our Bodies</a:t>
            </a:r>
            <a:endParaRPr lang="en-US" b="1" dirty="0"/>
          </a:p>
        </p:txBody>
      </p:sp>
      <p:sp>
        <p:nvSpPr>
          <p:cNvPr id="4" name="TextBox 3"/>
          <p:cNvSpPr txBox="1"/>
          <p:nvPr/>
        </p:nvSpPr>
        <p:spPr>
          <a:xfrm>
            <a:off x="457200" y="5695890"/>
            <a:ext cx="3581400" cy="261610"/>
          </a:xfrm>
          <a:prstGeom prst="rect">
            <a:avLst/>
          </a:prstGeom>
          <a:noFill/>
        </p:spPr>
        <p:txBody>
          <a:bodyPr wrap="square" rtlCol="0">
            <a:spAutoFit/>
          </a:bodyPr>
          <a:lstStyle/>
          <a:p>
            <a:endParaRPr lang="en-US" sz="1100" dirty="0">
              <a:solidFill>
                <a:prstClr val="black"/>
              </a:solidFill>
            </a:endParaRPr>
          </a:p>
        </p:txBody>
      </p:sp>
      <p:sp>
        <p:nvSpPr>
          <p:cNvPr id="5" name="Rectangle 3"/>
          <p:cNvSpPr>
            <a:spLocks noGrp="1" noChangeArrowheads="1"/>
          </p:cNvSpPr>
          <p:nvPr>
            <p:ph idx="1"/>
          </p:nvPr>
        </p:nvSpPr>
        <p:spPr>
          <a:xfrm>
            <a:off x="304800" y="1600200"/>
            <a:ext cx="8382000" cy="4525963"/>
          </a:xfrm>
        </p:spPr>
        <p:txBody>
          <a:bodyPr>
            <a:normAutofit fontScale="92500" lnSpcReduction="10000"/>
          </a:bodyPr>
          <a:lstStyle/>
          <a:p>
            <a:pPr marL="0" indent="0">
              <a:lnSpc>
                <a:spcPct val="90000"/>
              </a:lnSpc>
              <a:spcBef>
                <a:spcPts val="600"/>
              </a:spcBef>
              <a:spcAft>
                <a:spcPts val="600"/>
              </a:spcAft>
              <a:buNone/>
            </a:pPr>
            <a:endParaRPr lang="en-US" dirty="0" smtClean="0"/>
          </a:p>
          <a:p>
            <a:pPr marL="0" indent="0">
              <a:lnSpc>
                <a:spcPct val="90000"/>
              </a:lnSpc>
              <a:spcBef>
                <a:spcPts val="600"/>
              </a:spcBef>
              <a:spcAft>
                <a:spcPts val="600"/>
              </a:spcAft>
              <a:buNone/>
            </a:pPr>
            <a:r>
              <a:rPr lang="en-US" b="1" i="1" dirty="0" smtClean="0"/>
              <a:t>“But I don’t like to hear about private body parts!”</a:t>
            </a:r>
          </a:p>
          <a:p>
            <a:pPr marL="0" indent="0">
              <a:lnSpc>
                <a:spcPct val="90000"/>
              </a:lnSpc>
              <a:spcBef>
                <a:spcPts val="600"/>
              </a:spcBef>
              <a:spcAft>
                <a:spcPts val="600"/>
              </a:spcAft>
              <a:buNone/>
            </a:pPr>
            <a:endParaRPr lang="en-US" b="1" i="1" dirty="0" smtClean="0"/>
          </a:p>
          <a:p>
            <a:pPr>
              <a:lnSpc>
                <a:spcPct val="90000"/>
              </a:lnSpc>
              <a:spcBef>
                <a:spcPts val="600"/>
              </a:spcBef>
              <a:spcAft>
                <a:spcPts val="600"/>
              </a:spcAft>
            </a:pPr>
            <a:r>
              <a:rPr lang="en-US" dirty="0" smtClean="0"/>
              <a:t>Sometimes it can feel uncomfortable or funny to talk about our bodies… and that’s okay!</a:t>
            </a:r>
          </a:p>
          <a:p>
            <a:pPr>
              <a:lnSpc>
                <a:spcPct val="90000"/>
              </a:lnSpc>
              <a:spcBef>
                <a:spcPts val="600"/>
              </a:spcBef>
              <a:spcAft>
                <a:spcPts val="600"/>
              </a:spcAft>
            </a:pPr>
            <a:r>
              <a:rPr lang="en-US" dirty="0"/>
              <a:t>I</a:t>
            </a:r>
            <a:r>
              <a:rPr lang="en-US" dirty="0" smtClean="0"/>
              <a:t>t is really important to understand your own body and be able to use the correct words.</a:t>
            </a:r>
            <a:endParaRPr lang="en-US" dirty="0"/>
          </a:p>
          <a:p>
            <a:pPr>
              <a:lnSpc>
                <a:spcPct val="90000"/>
              </a:lnSpc>
              <a:spcBef>
                <a:spcPts val="600"/>
              </a:spcBef>
              <a:spcAft>
                <a:spcPts val="600"/>
              </a:spcAft>
            </a:pPr>
            <a:r>
              <a:rPr lang="en-US" dirty="0" smtClean="0"/>
              <a:t>The more we talk about it, the more we learn and the more comfortable we feel. </a:t>
            </a:r>
          </a:p>
        </p:txBody>
      </p:sp>
    </p:spTree>
    <p:extLst>
      <p:ext uri="{BB962C8B-B14F-4D97-AF65-F5344CB8AC3E}">
        <p14:creationId xmlns:p14="http://schemas.microsoft.com/office/powerpoint/2010/main" val="4187132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Am I Ready for Sex?</a:t>
            </a:r>
            <a:endParaRPr lang="en-US" dirty="0"/>
          </a:p>
        </p:txBody>
      </p:sp>
      <p:sp>
        <p:nvSpPr>
          <p:cNvPr id="16387" name="Content Placeholder 2"/>
          <p:cNvSpPr>
            <a:spLocks noGrp="1"/>
          </p:cNvSpPr>
          <p:nvPr>
            <p:ph sz="quarter" idx="1"/>
          </p:nvPr>
        </p:nvSpPr>
        <p:spPr>
          <a:xfrm>
            <a:off x="301625" y="1527175"/>
            <a:ext cx="8504238" cy="4572000"/>
          </a:xfrm>
        </p:spPr>
        <p:txBody>
          <a:bodyPr>
            <a:normAutofit lnSpcReduction="10000"/>
          </a:bodyPr>
          <a:lstStyle/>
          <a:p>
            <a:pPr>
              <a:buFont typeface="Wingdings 2" pitchFamily="18" charset="2"/>
              <a:buNone/>
            </a:pPr>
            <a:r>
              <a:rPr lang="en-US" altLang="en-US" sz="2800" dirty="0" smtClean="0"/>
              <a:t>Questions to ask yourself….</a:t>
            </a:r>
          </a:p>
          <a:p>
            <a:pPr>
              <a:buFont typeface="Wingdings" pitchFamily="2" charset="2"/>
              <a:buChar char="v"/>
            </a:pPr>
            <a:r>
              <a:rPr lang="en-US" altLang="en-US" sz="2800" dirty="0" smtClean="0"/>
              <a:t>Am I being pressured to make a decision?</a:t>
            </a:r>
          </a:p>
          <a:p>
            <a:pPr>
              <a:buFont typeface="Wingdings" pitchFamily="2" charset="2"/>
              <a:buChar char="v"/>
            </a:pPr>
            <a:r>
              <a:rPr lang="en-US" altLang="en-US" sz="2800" dirty="0" smtClean="0"/>
              <a:t>If the relationship breaks up, will I still be glad that I had sex with this person?</a:t>
            </a:r>
          </a:p>
          <a:p>
            <a:pPr>
              <a:buFont typeface="Wingdings" pitchFamily="2" charset="2"/>
              <a:buChar char="v"/>
            </a:pPr>
            <a:r>
              <a:rPr lang="en-US" altLang="en-US" sz="2800" dirty="0" smtClean="0"/>
              <a:t>If I have sex will I use effective birth control and STI protection every time?</a:t>
            </a:r>
          </a:p>
          <a:p>
            <a:pPr>
              <a:buFont typeface="Wingdings" pitchFamily="2" charset="2"/>
              <a:buChar char="v"/>
            </a:pPr>
            <a:r>
              <a:rPr lang="en-US" altLang="en-US" sz="2800" dirty="0" smtClean="0"/>
              <a:t>Am I prepared to deal with the consequences of not practicing safe sex or if the birth control </a:t>
            </a:r>
            <a:r>
              <a:rPr lang="en-US" altLang="en-US" sz="2800" dirty="0" smtClean="0"/>
              <a:t>fails (STIs or pregnancy)?</a:t>
            </a:r>
            <a:endParaRPr lang="en-US" altLang="en-US" sz="2800" dirty="0" smtClean="0"/>
          </a:p>
          <a:p>
            <a:pPr>
              <a:buFont typeface="Wingdings" pitchFamily="2" charset="2"/>
              <a:buChar char="v"/>
            </a:pPr>
            <a:r>
              <a:rPr lang="en-US" altLang="en-US" sz="2800" b="1" dirty="0" smtClean="0"/>
              <a:t>Will I be proud of my decision tomorrow?</a:t>
            </a:r>
            <a:endParaRPr lang="en-US" altLang="en-US" b="1" dirty="0" smtClean="0"/>
          </a:p>
          <a:p>
            <a:pPr>
              <a:buFont typeface="Wingdings" pitchFamily="2" charset="2"/>
              <a:buChar char="v"/>
            </a:pPr>
            <a:endParaRPr lang="en-US" altLang="en-US" sz="2800" dirty="0" smtClean="0"/>
          </a:p>
        </p:txBody>
      </p:sp>
    </p:spTree>
    <p:extLst>
      <p:ext uri="{BB962C8B-B14F-4D97-AF65-F5344CB8AC3E}">
        <p14:creationId xmlns:p14="http://schemas.microsoft.com/office/powerpoint/2010/main" val="24836198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6733" y="838200"/>
            <a:ext cx="7772400" cy="1470025"/>
          </a:xfrm>
        </p:spPr>
        <p:txBody>
          <a:bodyPr/>
          <a:lstStyle/>
          <a:p>
            <a:pPr algn="ctr"/>
            <a:r>
              <a:rPr lang="en-US" b="1" dirty="0" smtClean="0"/>
              <a:t>Any Questions?</a:t>
            </a:r>
            <a:endParaRPr lang="en-US" b="1" dirty="0"/>
          </a:p>
        </p:txBody>
      </p:sp>
      <p:pic>
        <p:nvPicPr>
          <p:cNvPr id="18434" name="Picture 2" descr="C:\Documents and Settings\BClarke\Local Settings\Temporary Internet Files\Content.IE5\GNX79A81\MC90044190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530474"/>
            <a:ext cx="3017467" cy="356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1735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If you aren’t sure what to do…</a:t>
            </a:r>
            <a:endParaRPr lang="en-US" b="1" dirty="0"/>
          </a:p>
        </p:txBody>
      </p:sp>
      <p:sp>
        <p:nvSpPr>
          <p:cNvPr id="5" name="Content Placeholder 2"/>
          <p:cNvSpPr txBox="1">
            <a:spLocks/>
          </p:cNvSpPr>
          <p:nvPr/>
        </p:nvSpPr>
        <p:spPr>
          <a:xfrm>
            <a:off x="228600" y="1428539"/>
            <a:ext cx="8610600" cy="51246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If you are thinking about sex, thinking about </a:t>
            </a:r>
            <a:r>
              <a:rPr lang="en-US" sz="3000" smtClean="0"/>
              <a:t>family planning, </a:t>
            </a:r>
            <a:r>
              <a:rPr lang="en-US" sz="3000" dirty="0" smtClean="0"/>
              <a:t>or pregnant and need someone to talk to:</a:t>
            </a:r>
          </a:p>
          <a:p>
            <a:pPr lvl="1"/>
            <a:r>
              <a:rPr lang="en-US" sz="2600" dirty="0"/>
              <a:t>Parent, Elder, or another relative you trust</a:t>
            </a:r>
          </a:p>
          <a:p>
            <a:pPr lvl="1"/>
            <a:r>
              <a:rPr lang="en-US" sz="2600" dirty="0"/>
              <a:t>Nurse, doctor, or CHR</a:t>
            </a:r>
          </a:p>
          <a:p>
            <a:pPr lvl="1"/>
            <a:r>
              <a:rPr lang="en-US" sz="2600" dirty="0"/>
              <a:t>Kid’s Help Phone: 1-800-668-6868</a:t>
            </a:r>
          </a:p>
          <a:p>
            <a:endParaRPr lang="en-US" sz="3000" dirty="0" smtClean="0"/>
          </a:p>
          <a:p>
            <a:r>
              <a:rPr lang="en-US" sz="3000" dirty="0" smtClean="0"/>
              <a:t>For more information:</a:t>
            </a:r>
            <a:endParaRPr lang="en-US" sz="3000" dirty="0"/>
          </a:p>
          <a:p>
            <a:pPr lvl="1"/>
            <a:r>
              <a:rPr lang="en-US" sz="2600" dirty="0" smtClean="0">
                <a:hlinkClick r:id="rId3"/>
              </a:rPr>
              <a:t>www.irespectmyself.ca</a:t>
            </a:r>
            <a:endParaRPr lang="en-US" sz="2600" dirty="0" smtClean="0"/>
          </a:p>
          <a:p>
            <a:pPr lvl="1"/>
            <a:r>
              <a:rPr lang="en-US" sz="2600" dirty="0" smtClean="0">
                <a:hlinkClick r:id="rId4"/>
              </a:rPr>
              <a:t>www.bedsider.org</a:t>
            </a:r>
            <a:r>
              <a:rPr lang="en-US" sz="2600" dirty="0" smtClean="0"/>
              <a:t> </a:t>
            </a:r>
            <a:endParaRPr lang="en-US" sz="2600" dirty="0"/>
          </a:p>
          <a:p>
            <a:pPr marL="914400" lvl="2" indent="0">
              <a:buNone/>
            </a:pPr>
            <a:endParaRPr lang="en-US" sz="2200" dirty="0" smtClean="0"/>
          </a:p>
          <a:p>
            <a:pPr marL="914400" lvl="2" indent="0">
              <a:buNone/>
            </a:pPr>
            <a:endParaRPr lang="en-US" sz="2200" dirty="0"/>
          </a:p>
          <a:p>
            <a:pPr marL="914400" lvl="2" indent="0">
              <a:buNone/>
            </a:pPr>
            <a:endParaRPr lang="en-US" sz="2200" dirty="0" smtClean="0"/>
          </a:p>
          <a:p>
            <a:pPr marL="914400" lvl="2" indent="0">
              <a:buNone/>
            </a:pPr>
            <a:endParaRPr lang="en-US" sz="2200" dirty="0"/>
          </a:p>
          <a:p>
            <a:pPr marL="914400" lvl="2" indent="0">
              <a:buNone/>
            </a:pPr>
            <a:endParaRPr lang="en-US" sz="2200" dirty="0"/>
          </a:p>
        </p:txBody>
      </p:sp>
    </p:spTree>
    <p:extLst>
      <p:ext uri="{BB962C8B-B14F-4D97-AF65-F5344CB8AC3E}">
        <p14:creationId xmlns:p14="http://schemas.microsoft.com/office/powerpoint/2010/main" val="3892891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57200"/>
            <a:ext cx="8229600" cy="1143000"/>
          </a:xfrm>
        </p:spPr>
        <p:txBody>
          <a:bodyPr/>
          <a:lstStyle/>
          <a:p>
            <a:pPr algn="ctr"/>
            <a:r>
              <a:rPr lang="en-US" b="1" dirty="0" smtClean="0"/>
              <a:t>Talking About Our Bodies</a:t>
            </a:r>
            <a:endParaRPr lang="en-US" b="1" dirty="0"/>
          </a:p>
        </p:txBody>
      </p:sp>
      <p:sp>
        <p:nvSpPr>
          <p:cNvPr id="4" name="TextBox 3"/>
          <p:cNvSpPr txBox="1"/>
          <p:nvPr/>
        </p:nvSpPr>
        <p:spPr>
          <a:xfrm>
            <a:off x="457200" y="5695890"/>
            <a:ext cx="3581400" cy="261610"/>
          </a:xfrm>
          <a:prstGeom prst="rect">
            <a:avLst/>
          </a:prstGeom>
          <a:noFill/>
        </p:spPr>
        <p:txBody>
          <a:bodyPr wrap="square" rtlCol="0">
            <a:spAutoFit/>
          </a:bodyPr>
          <a:lstStyle/>
          <a:p>
            <a:endParaRPr lang="en-US" sz="1100" dirty="0">
              <a:solidFill>
                <a:prstClr val="black"/>
              </a:solidFill>
            </a:endParaRPr>
          </a:p>
        </p:txBody>
      </p:sp>
      <p:sp>
        <p:nvSpPr>
          <p:cNvPr id="5" name="Rectangle 3"/>
          <p:cNvSpPr>
            <a:spLocks noGrp="1" noChangeArrowheads="1"/>
          </p:cNvSpPr>
          <p:nvPr>
            <p:ph idx="1"/>
          </p:nvPr>
        </p:nvSpPr>
        <p:spPr>
          <a:xfrm>
            <a:off x="457200" y="1447800"/>
            <a:ext cx="8229600" cy="5105400"/>
          </a:xfrm>
        </p:spPr>
        <p:txBody>
          <a:bodyPr>
            <a:normAutofit/>
          </a:bodyPr>
          <a:lstStyle/>
          <a:p>
            <a:pPr marL="0" indent="0">
              <a:lnSpc>
                <a:spcPct val="90000"/>
              </a:lnSpc>
              <a:spcBef>
                <a:spcPts val="600"/>
              </a:spcBef>
              <a:spcAft>
                <a:spcPts val="600"/>
              </a:spcAft>
              <a:buNone/>
            </a:pPr>
            <a:endParaRPr lang="en-US" dirty="0" smtClean="0"/>
          </a:p>
          <a:p>
            <a:pPr marL="0" indent="0">
              <a:lnSpc>
                <a:spcPct val="90000"/>
              </a:lnSpc>
              <a:spcBef>
                <a:spcPts val="600"/>
              </a:spcBef>
              <a:spcAft>
                <a:spcPts val="600"/>
              </a:spcAft>
              <a:buNone/>
            </a:pPr>
            <a:r>
              <a:rPr lang="en-US" b="1" i="1" dirty="0" smtClean="0"/>
              <a:t>“But I’m not even interested in having sex! Why do we have to talk about it?”</a:t>
            </a:r>
          </a:p>
          <a:p>
            <a:pPr marL="0" indent="0">
              <a:spcBef>
                <a:spcPts val="600"/>
              </a:spcBef>
              <a:spcAft>
                <a:spcPts val="600"/>
              </a:spcAft>
              <a:buNone/>
            </a:pPr>
            <a:endParaRPr lang="en-US" sz="1600" dirty="0" smtClean="0"/>
          </a:p>
          <a:p>
            <a:pPr>
              <a:lnSpc>
                <a:spcPct val="90000"/>
              </a:lnSpc>
              <a:spcBef>
                <a:spcPts val="600"/>
              </a:spcBef>
              <a:spcAft>
                <a:spcPts val="600"/>
              </a:spcAft>
            </a:pPr>
            <a:r>
              <a:rPr lang="en-US" dirty="0" smtClean="0"/>
              <a:t>We want everyone to have the information about their bodies and their sexual health, long before they think about having sex.</a:t>
            </a:r>
          </a:p>
          <a:p>
            <a:pPr>
              <a:lnSpc>
                <a:spcPct val="90000"/>
              </a:lnSpc>
              <a:spcBef>
                <a:spcPts val="600"/>
              </a:spcBef>
              <a:spcAft>
                <a:spcPts val="600"/>
              </a:spcAft>
            </a:pPr>
            <a:r>
              <a:rPr lang="en-US" dirty="0" smtClean="0"/>
              <a:t>Even if you never have sex, it’s still important to know about your own body!</a:t>
            </a:r>
          </a:p>
        </p:txBody>
      </p:sp>
    </p:spTree>
    <p:extLst>
      <p:ext uri="{BB962C8B-B14F-4D97-AF65-F5344CB8AC3E}">
        <p14:creationId xmlns:p14="http://schemas.microsoft.com/office/powerpoint/2010/main" val="1793470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57200"/>
            <a:ext cx="8229600" cy="1143000"/>
          </a:xfrm>
        </p:spPr>
        <p:txBody>
          <a:bodyPr/>
          <a:lstStyle/>
          <a:p>
            <a:pPr algn="ctr"/>
            <a:r>
              <a:rPr lang="en-US" b="1" dirty="0" smtClean="0"/>
              <a:t>Pregnancy</a:t>
            </a:r>
            <a:endParaRPr lang="en-US" b="1" dirty="0"/>
          </a:p>
        </p:txBody>
      </p:sp>
      <p:sp>
        <p:nvSpPr>
          <p:cNvPr id="4" name="TextBox 3"/>
          <p:cNvSpPr txBox="1"/>
          <p:nvPr/>
        </p:nvSpPr>
        <p:spPr>
          <a:xfrm>
            <a:off x="457200" y="5695890"/>
            <a:ext cx="3581400" cy="261610"/>
          </a:xfrm>
          <a:prstGeom prst="rect">
            <a:avLst/>
          </a:prstGeom>
          <a:noFill/>
        </p:spPr>
        <p:txBody>
          <a:bodyPr wrap="square" rtlCol="0">
            <a:spAutoFit/>
          </a:bodyPr>
          <a:lstStyle/>
          <a:p>
            <a:endParaRPr lang="en-US" sz="1100" dirty="0"/>
          </a:p>
        </p:txBody>
      </p:sp>
      <p:sp>
        <p:nvSpPr>
          <p:cNvPr id="5" name="Rectangle 3"/>
          <p:cNvSpPr>
            <a:spLocks noGrp="1" noChangeArrowheads="1"/>
          </p:cNvSpPr>
          <p:nvPr>
            <p:ph idx="1"/>
          </p:nvPr>
        </p:nvSpPr>
        <p:spPr>
          <a:xfrm>
            <a:off x="457200" y="1447800"/>
            <a:ext cx="8229600" cy="5181600"/>
          </a:xfrm>
        </p:spPr>
        <p:txBody>
          <a:bodyPr>
            <a:normAutofit/>
          </a:bodyPr>
          <a:lstStyle/>
          <a:p>
            <a:pPr marL="0" indent="0">
              <a:lnSpc>
                <a:spcPct val="90000"/>
              </a:lnSpc>
              <a:spcBef>
                <a:spcPts val="600"/>
              </a:spcBef>
              <a:spcAft>
                <a:spcPts val="600"/>
              </a:spcAft>
              <a:buNone/>
            </a:pPr>
            <a:endParaRPr lang="en-US" dirty="0" smtClean="0"/>
          </a:p>
          <a:p>
            <a:pPr>
              <a:lnSpc>
                <a:spcPct val="90000"/>
              </a:lnSpc>
              <a:spcBef>
                <a:spcPts val="600"/>
              </a:spcBef>
              <a:spcAft>
                <a:spcPts val="600"/>
              </a:spcAft>
            </a:pPr>
            <a:r>
              <a:rPr lang="en-US" i="1" dirty="0" smtClean="0"/>
              <a:t>How is a baby made?</a:t>
            </a:r>
          </a:p>
          <a:p>
            <a:pPr>
              <a:lnSpc>
                <a:spcPct val="90000"/>
              </a:lnSpc>
              <a:spcBef>
                <a:spcPts val="600"/>
              </a:spcBef>
              <a:spcAft>
                <a:spcPts val="600"/>
              </a:spcAft>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655096"/>
            <a:ext cx="2971800" cy="4056507"/>
          </a:xfrm>
          <a:prstGeom prst="rect">
            <a:avLst/>
          </a:prstGeom>
        </p:spPr>
      </p:pic>
      <p:pic>
        <p:nvPicPr>
          <p:cNvPr id="7" name="Picture 2" descr="C:\Documents and Settings\BClarke\Local Settings\Temporary Internet Files\Content.IE5\GNX79A81\MC900441902[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819400"/>
            <a:ext cx="3017467" cy="356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161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Anatomy Review</a:t>
            </a:r>
            <a:endParaRPr lang="en-CA"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04864"/>
            <a:ext cx="3816424"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27984" y="2191925"/>
            <a:ext cx="4367312" cy="285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699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5486400"/>
            <a:ext cx="8791575" cy="923925"/>
          </a:xfrm>
          <a:prstGeom prst="rect">
            <a:avLst/>
          </a:prstGeom>
          <a:ln>
            <a:solidFill>
              <a:srgbClr val="FFFF00"/>
            </a:solidFill>
          </a:ln>
        </p:spPr>
        <p:style>
          <a:lnRef idx="1">
            <a:schemeClr val="accent2"/>
          </a:lnRef>
          <a:fillRef idx="2">
            <a:schemeClr val="accent2"/>
          </a:fillRef>
          <a:effectRef idx="1">
            <a:schemeClr val="accent2"/>
          </a:effectRef>
          <a:fontRef idx="minor">
            <a:schemeClr val="dk1"/>
          </a:fontRef>
        </p:style>
        <p:txBody>
          <a:bodyPr>
            <a:spAutoFit/>
          </a:bodyPr>
          <a:lstStyle/>
          <a:p>
            <a:pPr marL="228600" indent="-228600">
              <a:defRPr/>
            </a:pPr>
            <a:r>
              <a:rPr lang="en-US" sz="1200" dirty="0"/>
              <a:t>1    2    3   4    5    6   7   8   9   10   11   12    13     </a:t>
            </a:r>
            <a:r>
              <a:rPr lang="en-US" b="1" dirty="0"/>
              <a:t>14   15  16  17  18  19  20   21   </a:t>
            </a:r>
            <a:r>
              <a:rPr lang="en-US" sz="1200" dirty="0"/>
              <a:t>22   23   24   25   26   27  28</a:t>
            </a:r>
          </a:p>
          <a:p>
            <a:pPr marL="228600" indent="-228600">
              <a:buFontTx/>
              <a:buAutoNum type="arabicPlain"/>
              <a:defRPr/>
            </a:pPr>
            <a:endParaRPr lang="en-US" sz="1200" dirty="0"/>
          </a:p>
          <a:p>
            <a:pPr marL="228600" indent="-228600" algn="ctr">
              <a:defRPr/>
            </a:pPr>
            <a:r>
              <a:rPr lang="en-US" sz="2400" b="1" dirty="0"/>
              <a:t>DAY </a:t>
            </a:r>
          </a:p>
        </p:txBody>
      </p:sp>
      <p:cxnSp>
        <p:nvCxnSpPr>
          <p:cNvPr id="7" name="Straight Connector 6"/>
          <p:cNvCxnSpPr/>
          <p:nvPr/>
        </p:nvCxnSpPr>
        <p:spPr>
          <a:xfrm>
            <a:off x="304800" y="5181600"/>
            <a:ext cx="8534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52400"/>
            <a:ext cx="3733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 name="TextBox 10"/>
          <p:cNvSpPr txBox="1"/>
          <p:nvPr/>
        </p:nvSpPr>
        <p:spPr>
          <a:xfrm>
            <a:off x="152400" y="2438400"/>
            <a:ext cx="1600200" cy="20320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b="1" dirty="0"/>
              <a:t>Day 1 - 6 </a:t>
            </a:r>
            <a:r>
              <a:rPr lang="en-US" dirty="0"/>
              <a:t>Menstruation-the lining of the uterus leaves the body</a:t>
            </a:r>
          </a:p>
          <a:p>
            <a:pPr>
              <a:defRPr/>
            </a:pPr>
            <a:r>
              <a:rPr lang="en-US" dirty="0"/>
              <a:t>Your Period.</a:t>
            </a:r>
          </a:p>
        </p:txBody>
      </p:sp>
      <p:sp>
        <p:nvSpPr>
          <p:cNvPr id="12" name="Down Arrow 11"/>
          <p:cNvSpPr/>
          <p:nvPr/>
        </p:nvSpPr>
        <p:spPr>
          <a:xfrm rot="16200000">
            <a:off x="596106" y="4509294"/>
            <a:ext cx="484188"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1524000" y="4495800"/>
            <a:ext cx="76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a:off x="1600200" y="50292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5">
                  <a:lumMod val="40000"/>
                  <a:lumOff val="60000"/>
                </a:schemeClr>
              </a:solidFill>
            </a:endParaRPr>
          </a:p>
        </p:txBody>
      </p:sp>
      <p:sp>
        <p:nvSpPr>
          <p:cNvPr id="17" name="Rectangle 16"/>
          <p:cNvSpPr/>
          <p:nvPr/>
        </p:nvSpPr>
        <p:spPr>
          <a:xfrm>
            <a:off x="2362200" y="4876800"/>
            <a:ext cx="122238"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17"/>
          <p:cNvSpPr txBox="1"/>
          <p:nvPr/>
        </p:nvSpPr>
        <p:spPr>
          <a:xfrm>
            <a:off x="1752600" y="3733800"/>
            <a:ext cx="1295400" cy="1200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b="1" dirty="0"/>
              <a:t>Day 6 -10             </a:t>
            </a:r>
            <a:r>
              <a:rPr lang="en-US" dirty="0"/>
              <a:t>An egg matures in the ovary</a:t>
            </a:r>
          </a:p>
        </p:txBody>
      </p:sp>
      <p:sp>
        <p:nvSpPr>
          <p:cNvPr id="19" name="Right Arrow 18"/>
          <p:cNvSpPr/>
          <p:nvPr/>
        </p:nvSpPr>
        <p:spPr>
          <a:xfrm>
            <a:off x="2438400" y="4953000"/>
            <a:ext cx="11430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3581400" y="3429000"/>
            <a:ext cx="152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21"/>
          <p:cNvSpPr txBox="1"/>
          <p:nvPr/>
        </p:nvSpPr>
        <p:spPr>
          <a:xfrm>
            <a:off x="2590800" y="1676400"/>
            <a:ext cx="1600200" cy="17541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b="1" dirty="0"/>
              <a:t>Day 10-14 </a:t>
            </a:r>
            <a:r>
              <a:rPr lang="en-US" dirty="0"/>
              <a:t>Ovulation- the mature egg (ovum) is released form the ovary </a:t>
            </a:r>
          </a:p>
        </p:txBody>
      </p:sp>
      <p:sp>
        <p:nvSpPr>
          <p:cNvPr id="24" name="TextBox 23"/>
          <p:cNvSpPr txBox="1"/>
          <p:nvPr/>
        </p:nvSpPr>
        <p:spPr>
          <a:xfrm>
            <a:off x="4953000" y="3276600"/>
            <a:ext cx="1524000" cy="17541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dirty="0"/>
              <a:t>The egg (ovum) moves along the fallopian tube to the uterus</a:t>
            </a:r>
          </a:p>
        </p:txBody>
      </p:sp>
      <p:sp>
        <p:nvSpPr>
          <p:cNvPr id="25" name="Right Arrow 24"/>
          <p:cNvSpPr/>
          <p:nvPr/>
        </p:nvSpPr>
        <p:spPr>
          <a:xfrm>
            <a:off x="3733800" y="4953000"/>
            <a:ext cx="51054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TextBox 25"/>
          <p:cNvSpPr txBox="1"/>
          <p:nvPr/>
        </p:nvSpPr>
        <p:spPr>
          <a:xfrm>
            <a:off x="6781800" y="3429000"/>
            <a:ext cx="1371600" cy="923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dirty="0"/>
              <a:t>New ovum develops in the ovary</a:t>
            </a:r>
          </a:p>
        </p:txBody>
      </p:sp>
      <p:sp>
        <p:nvSpPr>
          <p:cNvPr id="28" name="Rectangle 27"/>
          <p:cNvSpPr/>
          <p:nvPr/>
        </p:nvSpPr>
        <p:spPr>
          <a:xfrm>
            <a:off x="7467600" y="4343400"/>
            <a:ext cx="76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44340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9600" cy="1143000"/>
          </a:xfrm>
        </p:spPr>
        <p:txBody>
          <a:bodyPr/>
          <a:lstStyle/>
          <a:p>
            <a:pPr algn="ctr"/>
            <a:r>
              <a:rPr lang="en-US" dirty="0" smtClean="0"/>
              <a:t>How does pregnancy happen?</a:t>
            </a:r>
            <a:endParaRPr lang="en-US" dirty="0"/>
          </a:p>
        </p:txBody>
      </p:sp>
      <p:sp>
        <p:nvSpPr>
          <p:cNvPr id="4" name="TextBox 3"/>
          <p:cNvSpPr txBox="1"/>
          <p:nvPr/>
        </p:nvSpPr>
        <p:spPr>
          <a:xfrm>
            <a:off x="457200" y="5695890"/>
            <a:ext cx="3581400" cy="261610"/>
          </a:xfrm>
          <a:prstGeom prst="rect">
            <a:avLst/>
          </a:prstGeom>
          <a:noFill/>
        </p:spPr>
        <p:txBody>
          <a:bodyPr wrap="square" rtlCol="0">
            <a:spAutoFit/>
          </a:bodyPr>
          <a:lstStyle/>
          <a:p>
            <a:endParaRPr lang="en-US" sz="1100" dirty="0"/>
          </a:p>
        </p:txBody>
      </p:sp>
      <p:sp>
        <p:nvSpPr>
          <p:cNvPr id="5" name="Rectangle 3"/>
          <p:cNvSpPr>
            <a:spLocks noGrp="1" noChangeArrowheads="1"/>
          </p:cNvSpPr>
          <p:nvPr>
            <p:ph idx="1"/>
          </p:nvPr>
        </p:nvSpPr>
        <p:spPr>
          <a:xfrm>
            <a:off x="457200" y="838200"/>
            <a:ext cx="8229600" cy="4495800"/>
          </a:xfrm>
        </p:spPr>
        <p:txBody>
          <a:bodyPr>
            <a:normAutofit/>
          </a:bodyPr>
          <a:lstStyle/>
          <a:p>
            <a:pPr marL="0" indent="0">
              <a:lnSpc>
                <a:spcPct val="90000"/>
              </a:lnSpc>
              <a:spcBef>
                <a:spcPts val="600"/>
              </a:spcBef>
              <a:spcAft>
                <a:spcPts val="600"/>
              </a:spcAft>
              <a:buNone/>
            </a:pPr>
            <a:endParaRPr lang="en-US" dirty="0" smtClean="0">
              <a:solidFill>
                <a:srgbClr val="FF0000"/>
              </a:solidFill>
            </a:endParaRPr>
          </a:p>
          <a:p>
            <a:pPr>
              <a:lnSpc>
                <a:spcPct val="90000"/>
              </a:lnSpc>
              <a:spcBef>
                <a:spcPts val="600"/>
              </a:spcBef>
              <a:spcAft>
                <a:spcPts val="600"/>
              </a:spcAft>
            </a:pPr>
            <a:r>
              <a:rPr lang="en-US" sz="2800" dirty="0" smtClean="0"/>
              <a:t>After going through puberty, your body is now capable of making a baby.</a:t>
            </a:r>
            <a:endParaRPr lang="en-US" dirty="0"/>
          </a:p>
          <a:p>
            <a:pPr>
              <a:lnSpc>
                <a:spcPct val="90000"/>
              </a:lnSpc>
              <a:spcBef>
                <a:spcPts val="600"/>
              </a:spcBef>
              <a:spcAft>
                <a:spcPts val="600"/>
              </a:spcAft>
            </a:pPr>
            <a:r>
              <a:rPr lang="en-US" sz="2800" dirty="0" smtClean="0"/>
              <a:t>If a man ejaculates in or near a woman’s vagina: </a:t>
            </a:r>
          </a:p>
          <a:p>
            <a:pPr marL="0" indent="0">
              <a:lnSpc>
                <a:spcPct val="90000"/>
              </a:lnSpc>
              <a:spcBef>
                <a:spcPts val="600"/>
              </a:spcBef>
              <a:spcAft>
                <a:spcPts val="600"/>
              </a:spcAft>
              <a:buNone/>
            </a:pPr>
            <a:r>
              <a:rPr lang="en-US" sz="2800" dirty="0" smtClean="0">
                <a:sym typeface="Wingdings" pitchFamily="2" charset="2"/>
              </a:rPr>
              <a:t>	</a:t>
            </a:r>
            <a:r>
              <a:rPr lang="en-US" sz="2800" dirty="0" smtClean="0"/>
              <a:t> the sperm can swim up through the woman’s 	vagina, through the uterus, and up the fallopian 	tubes.</a:t>
            </a:r>
          </a:p>
          <a:p>
            <a:pPr>
              <a:lnSpc>
                <a:spcPct val="90000"/>
              </a:lnSpc>
              <a:spcBef>
                <a:spcPts val="600"/>
              </a:spcBef>
              <a:spcAft>
                <a:spcPts val="600"/>
              </a:spcAft>
            </a:pPr>
            <a:r>
              <a:rPr lang="en-US" sz="2800" dirty="0" smtClean="0"/>
              <a:t>If the man’s sperm meets the woman’s egg, it can result in pregnancy.</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599" y="5163545"/>
            <a:ext cx="3175819" cy="158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163065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GN Powerpoint H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GN Powerpoint HSS</Template>
  <TotalTime>574</TotalTime>
  <Words>2708</Words>
  <Application>Microsoft Office PowerPoint</Application>
  <PresentationFormat>On-screen Show (4:3)</PresentationFormat>
  <Paragraphs>345</Paragraphs>
  <Slides>42</Slides>
  <Notes>25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GN Powerpoint HSS</vt:lpstr>
      <vt:lpstr>Pregnancy, Family Planning, and Safer Sex </vt:lpstr>
      <vt:lpstr>Today’s Agenda</vt:lpstr>
      <vt:lpstr>Group Agreement</vt:lpstr>
      <vt:lpstr>Talking About Our Bodies</vt:lpstr>
      <vt:lpstr>Talking About Our Bodies</vt:lpstr>
      <vt:lpstr>Pregnancy</vt:lpstr>
      <vt:lpstr>Anatomy Review</vt:lpstr>
      <vt:lpstr>PowerPoint Presentation</vt:lpstr>
      <vt:lpstr>How does pregnancy happen?</vt:lpstr>
      <vt:lpstr>How does pregnancy happen?</vt:lpstr>
      <vt:lpstr>Early signs of pregnancy</vt:lpstr>
      <vt:lpstr>Activity: True or False?</vt:lpstr>
      <vt:lpstr>How would having a baby change your life?</vt:lpstr>
      <vt:lpstr>Are you ready?</vt:lpstr>
      <vt:lpstr>If you aren’t ready…</vt:lpstr>
      <vt:lpstr>Family Planning/ Birth Control</vt:lpstr>
      <vt:lpstr>IUD (Intrauterine Device)</vt:lpstr>
      <vt:lpstr>Depo-Provera/ The Shot/ The Needle</vt:lpstr>
      <vt:lpstr>Birth Control Pill</vt:lpstr>
      <vt:lpstr>Nuvaring</vt:lpstr>
      <vt:lpstr>The Patch</vt:lpstr>
      <vt:lpstr>A note about side-effects</vt:lpstr>
      <vt:lpstr>External (Male) and Internal (Female) Condoms</vt:lpstr>
      <vt:lpstr>PowerPoint Presentation</vt:lpstr>
      <vt:lpstr>PowerPoint Presentation</vt:lpstr>
      <vt:lpstr>Why didn’t we talk about withdrawal (pulling out)?</vt:lpstr>
      <vt:lpstr>Emergency Contraception/ Plan B</vt:lpstr>
      <vt:lpstr>How do I get birth control?</vt:lpstr>
      <vt:lpstr>Family Planning</vt:lpstr>
      <vt:lpstr> </vt:lpstr>
      <vt:lpstr>I’m pregnant…now what?!</vt:lpstr>
      <vt:lpstr>Parenting</vt:lpstr>
      <vt:lpstr>Parenting</vt:lpstr>
      <vt:lpstr>Adoption</vt:lpstr>
      <vt:lpstr>Adoption</vt:lpstr>
      <vt:lpstr>Abortion</vt:lpstr>
      <vt:lpstr>Abortion</vt:lpstr>
      <vt:lpstr>Abortion</vt:lpstr>
      <vt:lpstr>Age of Consent for Sexual Activity</vt:lpstr>
      <vt:lpstr>Am I Ready for Sex?</vt:lpstr>
      <vt:lpstr>Any Questions?</vt:lpstr>
      <vt:lpstr>If you aren’t sure what to do…</vt:lpstr>
    </vt:vector>
  </TitlesOfParts>
  <Company>Government of Nunavut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One</dc:title>
  <dc:creator>Alemieux</dc:creator>
  <cp:lastModifiedBy>Administrator</cp:lastModifiedBy>
  <cp:revision>38</cp:revision>
  <cp:lastPrinted>2012-06-13T22:26:17Z</cp:lastPrinted>
  <dcterms:created xsi:type="dcterms:W3CDTF">2013-03-27T20:38:35Z</dcterms:created>
  <dcterms:modified xsi:type="dcterms:W3CDTF">2017-03-27T13:37:51Z</dcterms:modified>
</cp:coreProperties>
</file>